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7"/>
  </p:notesMasterIdLst>
  <p:sldIdLst>
    <p:sldId id="305" r:id="rId5"/>
    <p:sldId id="313" r:id="rId6"/>
    <p:sldId id="273" r:id="rId7"/>
    <p:sldId id="288" r:id="rId8"/>
    <p:sldId id="290" r:id="rId9"/>
    <p:sldId id="257" r:id="rId10"/>
    <p:sldId id="258" r:id="rId11"/>
    <p:sldId id="259" r:id="rId12"/>
    <p:sldId id="260" r:id="rId13"/>
    <p:sldId id="261" r:id="rId14"/>
    <p:sldId id="263" r:id="rId15"/>
    <p:sldId id="264" r:id="rId16"/>
    <p:sldId id="306" r:id="rId17"/>
    <p:sldId id="276" r:id="rId18"/>
    <p:sldId id="286" r:id="rId19"/>
    <p:sldId id="289" r:id="rId20"/>
    <p:sldId id="287" r:id="rId21"/>
    <p:sldId id="307" r:id="rId22"/>
    <p:sldId id="308" r:id="rId23"/>
    <p:sldId id="312" r:id="rId24"/>
    <p:sldId id="272" r:id="rId25"/>
    <p:sldId id="274" r:id="rId26"/>
    <p:sldId id="295" r:id="rId27"/>
    <p:sldId id="309" r:id="rId28"/>
    <p:sldId id="303" r:id="rId29"/>
    <p:sldId id="311" r:id="rId30"/>
    <p:sldId id="291" r:id="rId31"/>
    <p:sldId id="296" r:id="rId32"/>
    <p:sldId id="294" r:id="rId33"/>
    <p:sldId id="310" r:id="rId34"/>
    <p:sldId id="284" r:id="rId35"/>
    <p:sldId id="297" r:id="rId3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leitung" id="{41FBF46D-2535-4FB4-8782-89B3A0714FCE}">
          <p14:sldIdLst>
            <p14:sldId id="305"/>
            <p14:sldId id="313"/>
            <p14:sldId id="273"/>
            <p14:sldId id="288"/>
            <p14:sldId id="290"/>
          </p14:sldIdLst>
        </p14:section>
        <p14:section name="AFE" id="{C8036A06-58E8-4701-B8D8-FCC2CF6A6A4B}">
          <p14:sldIdLst>
            <p14:sldId id="257"/>
            <p14:sldId id="258"/>
            <p14:sldId id="259"/>
            <p14:sldId id="260"/>
            <p14:sldId id="261"/>
            <p14:sldId id="263"/>
            <p14:sldId id="264"/>
          </p14:sldIdLst>
        </p14:section>
        <p14:section name="Simon" id="{936572E8-128A-43AB-B7D9-D9F37437F134}">
          <p14:sldIdLst>
            <p14:sldId id="306"/>
            <p14:sldId id="276"/>
            <p14:sldId id="286"/>
            <p14:sldId id="289"/>
            <p14:sldId id="287"/>
            <p14:sldId id="307"/>
            <p14:sldId id="308"/>
            <p14:sldId id="312"/>
            <p14:sldId id="272"/>
            <p14:sldId id="274"/>
            <p14:sldId id="295"/>
            <p14:sldId id="309"/>
          </p14:sldIdLst>
        </p14:section>
        <p14:section name="DFE" id="{43EDC1DB-F255-4269-869E-6AA00F21C862}">
          <p14:sldIdLst>
            <p14:sldId id="303"/>
            <p14:sldId id="311"/>
            <p14:sldId id="291"/>
            <p14:sldId id="296"/>
            <p14:sldId id="294"/>
            <p14:sldId id="310"/>
            <p14:sldId id="284"/>
          </p14:sldIdLst>
        </p14:section>
        <p14:section name="DSP" id="{41F203C8-377C-47DE-B7FE-1789EED0253D}">
          <p14:sldIdLst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375E33-F62D-44F8-B414-A4A71EC6C64C}" v="359" dt="2023-05-22T20:27:42.694"/>
    <p1510:client id="{ACAE80A2-AB83-4B3A-BABA-207535D0116E}" v="1780" dt="2023-05-23T01:43:53.338"/>
    <p1510:client id="{FB05D1A0-AA27-4946-9342-5EE2DE89A074}" v="1160" vWet="1162" dt="2023-05-22T19:47:12.4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8432" autoAdjust="0"/>
  </p:normalViewPr>
  <p:slideViewPr>
    <p:cSldViewPr snapToGrid="0">
      <p:cViewPr varScale="1">
        <p:scale>
          <a:sx n="89" d="100"/>
          <a:sy n="89" d="100"/>
        </p:scale>
        <p:origin x="29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7A40D-7E41-4505-B768-33CDF58F61AC}" type="datetimeFigureOut">
              <a:rPr lang="de-DE" smtClean="0"/>
              <a:t>23.05.2023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28D1E4-9230-4A56-A49F-28AC05472D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7406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AT" b="0" dirty="0"/>
              <a:t>[Simon]</a:t>
            </a:r>
          </a:p>
          <a:p>
            <a:pPr>
              <a:lnSpc>
                <a:spcPct val="150000"/>
              </a:lnSpc>
            </a:pPr>
            <a:r>
              <a:rPr lang="de-AT" b="1" dirty="0"/>
              <a:t>Se</a:t>
            </a:r>
            <a:r>
              <a:rPr lang="de-AT" dirty="0"/>
              <a:t>hr </a:t>
            </a:r>
            <a:r>
              <a:rPr lang="de-AT" b="1" dirty="0"/>
              <a:t>ge</a:t>
            </a:r>
            <a:r>
              <a:rPr lang="de-AT" dirty="0"/>
              <a:t>ehrtes </a:t>
            </a:r>
            <a:r>
              <a:rPr lang="de-AT" b="1" dirty="0"/>
              <a:t>Bil</a:t>
            </a:r>
            <a:r>
              <a:rPr lang="de-AT" dirty="0"/>
              <a:t>dungskomitee</a:t>
            </a:r>
          </a:p>
          <a:p>
            <a:pPr>
              <a:lnSpc>
                <a:spcPct val="150000"/>
              </a:lnSpc>
            </a:pPr>
            <a:endParaRPr lang="de-AT" dirty="0"/>
          </a:p>
          <a:p>
            <a:pPr>
              <a:lnSpc>
                <a:spcPct val="150000"/>
              </a:lnSpc>
            </a:pPr>
            <a:r>
              <a:rPr lang="de-AT" b="1" dirty="0"/>
              <a:t>W</a:t>
            </a:r>
            <a:r>
              <a:rPr lang="de-AT" dirty="0"/>
              <a:t>ir </a:t>
            </a:r>
            <a:r>
              <a:rPr lang="de-AT" b="1" dirty="0"/>
              <a:t>stel</a:t>
            </a:r>
            <a:r>
              <a:rPr lang="de-AT" dirty="0"/>
              <a:t>len </a:t>
            </a:r>
            <a:r>
              <a:rPr lang="de-AT" b="1" dirty="0"/>
              <a:t>Ihn</a:t>
            </a:r>
            <a:r>
              <a:rPr lang="de-AT" dirty="0"/>
              <a:t>en </a:t>
            </a:r>
            <a:r>
              <a:rPr lang="de-AT" b="1" dirty="0"/>
              <a:t>heu</a:t>
            </a:r>
            <a:r>
              <a:rPr lang="de-AT" dirty="0"/>
              <a:t>te </a:t>
            </a:r>
            <a:r>
              <a:rPr lang="de-AT" b="1" dirty="0"/>
              <a:t>un</a:t>
            </a:r>
            <a:r>
              <a:rPr lang="de-AT" dirty="0"/>
              <a:t>ser </a:t>
            </a:r>
            <a:r>
              <a:rPr lang="de-AT" b="1" dirty="0"/>
              <a:t>Di</a:t>
            </a:r>
            <a:r>
              <a:rPr lang="de-AT" b="0" dirty="0"/>
              <a:t>pl</a:t>
            </a:r>
            <a:r>
              <a:rPr lang="de-AT" dirty="0"/>
              <a:t>omprojekt „</a:t>
            </a:r>
            <a:r>
              <a:rPr lang="de-AT" b="1" dirty="0"/>
              <a:t>Git</a:t>
            </a:r>
            <a:r>
              <a:rPr lang="de-AT" dirty="0"/>
              <a:t>con“ </a:t>
            </a:r>
            <a:r>
              <a:rPr lang="de-AT" b="1" dirty="0"/>
              <a:t>v</a:t>
            </a:r>
            <a:r>
              <a:rPr lang="de-AT" dirty="0"/>
              <a:t>or, </a:t>
            </a:r>
            <a:r>
              <a:rPr lang="de-AT" b="1" dirty="0"/>
              <a:t>ei</a:t>
            </a:r>
            <a:r>
              <a:rPr lang="de-AT" dirty="0"/>
              <a:t>ne</a:t>
            </a:r>
            <a:r>
              <a:rPr lang="de-DE" dirty="0"/>
              <a:t> </a:t>
            </a:r>
            <a:r>
              <a:rPr lang="de-AT" b="1" dirty="0"/>
              <a:t>M</a:t>
            </a:r>
            <a:r>
              <a:rPr lang="de-AT" dirty="0"/>
              <a:t>IDI-</a:t>
            </a:r>
            <a:r>
              <a:rPr lang="de-AT" b="1" dirty="0"/>
              <a:t>Sch</a:t>
            </a:r>
            <a:r>
              <a:rPr lang="de-AT" b="0" dirty="0"/>
              <a:t>nitt</a:t>
            </a:r>
            <a:r>
              <a:rPr lang="de-AT" dirty="0"/>
              <a:t>stelle </a:t>
            </a:r>
            <a:r>
              <a:rPr lang="de-AT" b="1" dirty="0"/>
              <a:t>f</a:t>
            </a:r>
            <a:r>
              <a:rPr lang="de-AT" dirty="0"/>
              <a:t>ür </a:t>
            </a:r>
            <a:r>
              <a:rPr lang="de-AT" b="1" dirty="0"/>
              <a:t>E</a:t>
            </a:r>
            <a:r>
              <a:rPr lang="de-AT" dirty="0"/>
              <a:t>-</a:t>
            </a:r>
            <a:r>
              <a:rPr lang="de-AT" b="1" dirty="0"/>
              <a:t>Gi</a:t>
            </a:r>
            <a:r>
              <a:rPr lang="de-AT" dirty="0"/>
              <a:t>tarren</a:t>
            </a:r>
          </a:p>
          <a:p>
            <a:pPr>
              <a:lnSpc>
                <a:spcPct val="150000"/>
              </a:lnSpc>
            </a:pPr>
            <a:endParaRPr lang="de-AT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b="1" dirty="0"/>
              <a:t>I</a:t>
            </a:r>
            <a:r>
              <a:rPr lang="de-AT" dirty="0"/>
              <a:t>m </a:t>
            </a:r>
            <a:r>
              <a:rPr lang="de-AT" b="1" dirty="0"/>
              <a:t>um</a:t>
            </a:r>
            <a:r>
              <a:rPr lang="de-AT" dirty="0"/>
              <a:t>fang dieser Präsentation wird jeder seinen Beitrag zum Diplomprojekt erläutern welcher im Anschluss zur Diskussion freisteht</a:t>
            </a:r>
          </a:p>
          <a:p>
            <a:pPr>
              <a:lnSpc>
                <a:spcPct val="150000"/>
              </a:lnSpc>
            </a:pP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8C9EC9-E7D8-442D-9CFB-9976EE3E5163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6895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In der </a:t>
            </a:r>
            <a:r>
              <a:rPr lang="de-DE" b="1"/>
              <a:t>Simulation</a:t>
            </a:r>
            <a:r>
              <a:rPr lang="de-DE"/>
              <a:t> kann man gut erkennen, dass es sich um einen </a:t>
            </a:r>
            <a:r>
              <a:rPr lang="de-DE" b="1"/>
              <a:t>Filter 2.O.</a:t>
            </a:r>
            <a:r>
              <a:rPr lang="de-DE"/>
              <a:t> handelt, da der </a:t>
            </a:r>
            <a:r>
              <a:rPr lang="de-DE" b="1"/>
              <a:t>Roll-off -6dB </a:t>
            </a:r>
            <a:r>
              <a:rPr lang="de-DE"/>
              <a:t>beträgt. </a:t>
            </a:r>
          </a:p>
          <a:p>
            <a:endParaRPr lang="de-DE"/>
          </a:p>
          <a:p>
            <a:r>
              <a:rPr lang="de-DE"/>
              <a:t>Zu Beginn hat das Ausgangssignal das </a:t>
            </a:r>
            <a:r>
              <a:rPr lang="de-DE" b="1"/>
              <a:t>Hochpass-Verhalten des Kondensators</a:t>
            </a:r>
            <a:r>
              <a:rPr lang="de-DE"/>
              <a:t>, danach ist es </a:t>
            </a:r>
            <a:r>
              <a:rPr lang="de-DE" b="1"/>
              <a:t>annähernd gerade</a:t>
            </a:r>
            <a:r>
              <a:rPr lang="de-DE"/>
              <a:t>, was von der </a:t>
            </a:r>
            <a:r>
              <a:rPr lang="de-DE" err="1"/>
              <a:t>Butterworthcharakteristik</a:t>
            </a:r>
            <a:r>
              <a:rPr lang="de-DE"/>
              <a:t> kommt und ab der Grenzfrequenz verhält es sich wie der geplante </a:t>
            </a:r>
            <a:r>
              <a:rPr lang="de-DE" b="1"/>
              <a:t>Tiefpass</a:t>
            </a:r>
            <a:r>
              <a:rPr lang="de-DE"/>
              <a:t>. </a:t>
            </a:r>
          </a:p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8D1E4-9230-4A56-A49F-28AC05472D7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3498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Nun zu Meiner Aufgabenstellung. Für die Hardware habe ich die Schaltung für das digitale Frontend entworfen, als auch die Leiterplatte </a:t>
            </a:r>
            <a:r>
              <a:rPr lang="de-DE" dirty="0" err="1"/>
              <a:t>designd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In diesem Teil werde ich Ihnen den Stromlaufplan und das Layout der Platine gegenüberstellen und die Beschaltung einzelner Baugruppen erklären</a:t>
            </a:r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Für die Treiberfirmware habe ich das Code Grund Gerüst verfasst, sowie das Audiosampling und die Datenübertragung an den PC implementiert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B19C2-3C61-44D9-85BB-2921EF0D11D1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2518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Hardware besteht aus selbst entworfener Mixed Signal Leiterplatte, basierend auf dem ESP32-WROOM Modul.</a:t>
            </a:r>
          </a:p>
          <a:p>
            <a:endParaRPr lang="de-DE" dirty="0"/>
          </a:p>
          <a:p>
            <a:r>
              <a:rPr lang="de-DE" dirty="0"/>
              <a:t>Das Board verfügt über ein USB-Interface, welches einerseits zum Programmieren und Debuggen des ESP32 benötigt wird, sowie als MIDI-Interface für die Software am PC dient.</a:t>
            </a:r>
          </a:p>
          <a:p>
            <a:endParaRPr lang="de-DE" dirty="0"/>
          </a:p>
          <a:p>
            <a:r>
              <a:rPr lang="de-DE" dirty="0"/>
              <a:t>An der Hinterseite des Boards befinden sich Breakout-Pads als analoger Eingang. An diese Pads wurde später auch eine Audiobuchse angelötet, um die E-Gitarre anschließen zu können.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B19C2-3C61-44D9-85BB-2921EF0D11D1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9457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Leiterplatte wurde über die 5V der USB-Schnittstelle versorgt, welche von einem Low Dropout auf die vom ESP benötigten 3v3 heruntergeregelt werden.</a:t>
            </a:r>
          </a:p>
          <a:p>
            <a:endParaRPr lang="de-DE" dirty="0"/>
          </a:p>
          <a:p>
            <a:r>
              <a:rPr lang="de-DE" dirty="0"/>
              <a:t>Die Beschaltung des LDO besteht aus 2 </a:t>
            </a:r>
            <a:r>
              <a:rPr lang="de-DE" dirty="0" err="1"/>
              <a:t>Stützkos</a:t>
            </a:r>
            <a:r>
              <a:rPr lang="de-DE" dirty="0"/>
              <a:t> an Ein- und Ausgang sowie einer betriebs LED</a:t>
            </a:r>
          </a:p>
          <a:p>
            <a:endParaRPr lang="de-DE" dirty="0"/>
          </a:p>
          <a:p>
            <a:r>
              <a:rPr lang="de-DE" dirty="0"/>
              <a:t>An der USB </a:t>
            </a:r>
            <a:r>
              <a:rPr lang="de-DE" dirty="0" err="1"/>
              <a:t>buchse</a:t>
            </a:r>
            <a:r>
              <a:rPr lang="de-DE" dirty="0"/>
              <a:t> wurden ESD Schutzdioden an der Versorgung sowie den Datenleitung angebracht, um Integrierte Schaltkreise vor elektrostatischer Entladung beim Ein- und Ausstecken des Boards zu schützen.</a:t>
            </a:r>
          </a:p>
          <a:p>
            <a:endParaRPr lang="de-DE" dirty="0"/>
          </a:p>
          <a:p>
            <a:r>
              <a:rPr lang="de-DE" dirty="0"/>
              <a:t>Außerdem wurde die Versorgung mit einem Verpolschutz ausgestattet.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B19C2-3C61-44D9-85BB-2921EF0D11D1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00135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Zur Beschaltung des ESP-32 wird ein Stabilisierungs- und HF </a:t>
            </a:r>
            <a:r>
              <a:rPr lang="de-DE" dirty="0" err="1"/>
              <a:t>Entkopplungs</a:t>
            </a:r>
            <a:r>
              <a:rPr lang="de-DE" dirty="0"/>
              <a:t> Kondensator an dem Versorgungspin,</a:t>
            </a:r>
          </a:p>
          <a:p>
            <a:endParaRPr lang="de-DE" dirty="0"/>
          </a:p>
          <a:p>
            <a:r>
              <a:rPr lang="de-DE" dirty="0"/>
              <a:t>sowie einen </a:t>
            </a:r>
            <a:r>
              <a:rPr lang="de-DE" dirty="0" err="1"/>
              <a:t>Pullup</a:t>
            </a:r>
            <a:r>
              <a:rPr lang="de-DE" dirty="0"/>
              <a:t>-Widerstand am Reset Pin benötigt, welcher mit einem weiteren Kondensator entstört werden muss. </a:t>
            </a:r>
          </a:p>
          <a:p>
            <a:endParaRPr lang="de-DE" dirty="0"/>
          </a:p>
          <a:p>
            <a:r>
              <a:rPr lang="de-DE" dirty="0"/>
              <a:t>Am analogen Eingang des ESP32 wurde außerdem ein weiterer Kondensator angebracht, welcher als passiver Tiefpass gegen Störsignale wirkt.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B19C2-3C61-44D9-85BB-2921EF0D11D1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9805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Für den Betrieb des ESP-32 werden außerdem zwei Taster benötigt.</a:t>
            </a:r>
          </a:p>
          <a:p>
            <a:endParaRPr lang="de-DE" dirty="0"/>
          </a:p>
          <a:p>
            <a:r>
              <a:rPr lang="de-DE" dirty="0"/>
              <a:t>Der Reset Taster ermöglicht es, den ESP32 zurück zu setzen.</a:t>
            </a:r>
          </a:p>
          <a:p>
            <a:endParaRPr lang="de-DE" dirty="0"/>
          </a:p>
          <a:p>
            <a:r>
              <a:rPr lang="de-DE" dirty="0"/>
              <a:t>Boot versetzt den ESP bei einem Reset in den Downloadmodus und erlaubt den Upload einer neuen Firmware</a:t>
            </a:r>
          </a:p>
          <a:p>
            <a:endParaRPr lang="de-DE" dirty="0"/>
          </a:p>
          <a:p>
            <a:r>
              <a:rPr lang="de-DE" dirty="0"/>
              <a:t>Die Taster werden mit </a:t>
            </a:r>
            <a:r>
              <a:rPr lang="de-DE" dirty="0" err="1"/>
              <a:t>Kontensatoren</a:t>
            </a:r>
            <a:r>
              <a:rPr lang="de-DE" dirty="0"/>
              <a:t> beschalten, um die natürliche Prellung der </a:t>
            </a:r>
            <a:r>
              <a:rPr lang="de-DE" dirty="0" err="1"/>
              <a:t>Tactile</a:t>
            </a:r>
            <a:r>
              <a:rPr lang="de-DE" dirty="0"/>
              <a:t> Taster zu dämpfen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B19C2-3C61-44D9-85BB-2921EF0D11D1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31749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 der Beschaltung der USB Bridge fällt zunächst die Transistor Schaltung auf.</a:t>
            </a:r>
          </a:p>
          <a:p>
            <a:endParaRPr lang="de-DE" dirty="0"/>
          </a:p>
          <a:p>
            <a:r>
              <a:rPr lang="de-DE" dirty="0"/>
              <a:t>Diese hat die Funktion, den ESP32 automatisch in den Downloadmodus zu versetzten, sobald eine neue Software vom PC hochgeladen wird.</a:t>
            </a:r>
          </a:p>
          <a:p>
            <a:endParaRPr lang="de-DE" dirty="0"/>
          </a:p>
          <a:p>
            <a:r>
              <a:rPr lang="de-DE" dirty="0"/>
              <a:t>Die GPIOs DTR (Data Transmission Ready) und RTS (Ready to send) Schalten hierbei so, dass die Pins vom ESP32 auf das benötigte Potential gezogen werden.</a:t>
            </a:r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Ein Slider Switch ermöglicht das Umschalten von zwei verschiedenen RX/TX Paaren, auf den UART-Port der USB Bridge</a:t>
            </a:r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Das UART0 Paar dient zum Programmieren und zum Debuggen und das UART1 Paar dient zur MIDI Übertragung</a:t>
            </a:r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Für die Beschaltung der USB-Bridge werden wieder ein Stabilisierungs- und ein Entstör Kondensator an der Versorgung benötigt.</a:t>
            </a:r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Außerdem wird ein Spannungsteiler zur Konfiguration des Internen Linearregler benötigt, um die Logik der USB Bridge zu versorgen.</a:t>
            </a:r>
          </a:p>
          <a:p>
            <a:pPr marL="0" indent="0">
              <a:buFontTx/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B19C2-3C61-44D9-85BB-2921EF0D11D1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73499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Für die Analog Sektion wird zunächst die Versorgungsleitung mit einem CLC Pi-Filter von Störungen befreit, um eine saubere Referenz für das Audiosignal zu bieten.</a:t>
            </a:r>
          </a:p>
          <a:p>
            <a:endParaRPr lang="de-DE" dirty="0"/>
          </a:p>
          <a:p>
            <a:r>
              <a:rPr lang="de-DE" dirty="0"/>
              <a:t>Auch der von Daniel Bräumann beschrieben aktive Tiefpass ist hier verbaut.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B19C2-3C61-44D9-85BB-2921EF0D11D1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4171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Weiter zu Meinem teil der Treiber Firmware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B19C2-3C61-44D9-85BB-2921EF0D11D1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4720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Firmware besteht aus 5 Headern</a:t>
            </a:r>
          </a:p>
          <a:p>
            <a:r>
              <a:rPr lang="de-DE" dirty="0"/>
              <a:t>Alle bis auf die FFT Bibliothek selbst in der Programmiersprache C verfasst wurden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B19C2-3C61-44D9-85BB-2921EF0D11D1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4465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[Simon]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Aus Interesse und Leidenschaft habe ich mich in den Letzten Jahren viel mit Audiotechnik und Musik befasst, wodurch ich auch mit Software gearbeitet habe, um Musik zu produzieren.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Dieses Interesse teilt auch Laurenz mit mir, weswegen wir uns als Team zusammen gefunden haben, um an einem Projekt zu arbeiten, welches sich mit Audiotechnik befasst.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Nun kann man sich vielleicht denken, dass mit der Maus in einem Fenster am PC herum zu klicken nicht sehr intuitiv ist und das stimmt auch.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Deshalb gibt es spezielle musikalische Eingabegeräte für den PC, sogenannte MIDI Controller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8C9EC9-E7D8-442D-9CFB-9976EE3E5163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2778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Hier ist das Struktogramm der Firmware zu sehen.</a:t>
            </a: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de-DE" sz="1800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Gut zu erkennen ist hier die Unterschiedliche Färbung der Funktionsblöcke</a:t>
            </a: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de-DE" sz="1800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Hierbei werden Rote Blöcke zur Initialisierung einmalig ausgeführt</a:t>
            </a: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de-DE" sz="1800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Und gelbe werden jeweils in ihrer eigenen Schleife ausgeführt und laufen dank des RTOS unabhängig voneinander ab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B19C2-3C61-44D9-85BB-2921EF0D11D1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77926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Eine Wichtige von mir Implementierte Funktion ist der Sampler.</a:t>
            </a:r>
          </a:p>
          <a:p>
            <a:endParaRPr lang="de-DE" dirty="0"/>
          </a:p>
          <a:p>
            <a:r>
              <a:rPr lang="de-DE" dirty="0"/>
              <a:t>Der Sampler hat die Aufgabe, die vom ADC gelesenen Samples in einen Buffer zu schreiben, welcher im Code verarbeitet werden kann.</a:t>
            </a:r>
          </a:p>
          <a:p>
            <a:endParaRPr lang="de-DE" dirty="0"/>
          </a:p>
          <a:p>
            <a:r>
              <a:rPr lang="de-DE" dirty="0"/>
              <a:t>In der Initialisierungsphase des </a:t>
            </a:r>
            <a:r>
              <a:rPr lang="de-DE" dirty="0" err="1"/>
              <a:t>Samplers</a:t>
            </a:r>
            <a:r>
              <a:rPr lang="de-DE" dirty="0"/>
              <a:t> wird zunächst der Speicher für den Audio Buffer allokiert,</a:t>
            </a:r>
          </a:p>
          <a:p>
            <a:endParaRPr lang="de-DE" dirty="0"/>
          </a:p>
          <a:p>
            <a:r>
              <a:rPr lang="de-DE" dirty="0"/>
              <a:t>Und es wird die Referenzspannung für den ADC wird in der Firmware konfiguriert.</a:t>
            </a:r>
          </a:p>
          <a:p>
            <a:endParaRPr lang="de-DE" dirty="0"/>
          </a:p>
          <a:p>
            <a:r>
              <a:rPr lang="de-DE" dirty="0"/>
              <a:t>Danach wird der I2S Treiber auf dem ADC installiert, um das kontinuierliche Abtasten mit 44,1kHz zu ermöglichen.</a:t>
            </a:r>
          </a:p>
          <a:p>
            <a:endParaRPr lang="de-DE" dirty="0"/>
          </a:p>
          <a:p>
            <a:r>
              <a:rPr lang="de-DE" dirty="0"/>
              <a:t>Der Task selbst liest nun dauerhaft Samples aus dem DMA Buffer und schreibt sie in den in der Firmware verwendbaren Audio Buffer.</a:t>
            </a:r>
          </a:p>
          <a:p>
            <a:endParaRPr lang="de-DE" dirty="0"/>
          </a:p>
          <a:p>
            <a:r>
              <a:rPr lang="de-DE" dirty="0"/>
              <a:t>Ist ein Buffer mit Samples gefüllt, so wird er in einen FIFO oder Queue zur Weiterverarbeitung geschickt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B19C2-3C61-44D9-85BB-2921EF0D11D1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18656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Der Direct Memory Access Controller ermöglicht ein kontinuierliches Einlesen des Signals, ohne den Datenstrom zu unterbrechen, wenn die CPU die Daten lesen möchte.</a:t>
            </a:r>
          </a:p>
          <a:p>
            <a:endParaRPr lang="de-DE" dirty="0"/>
          </a:p>
          <a:p>
            <a:r>
              <a:rPr lang="de-DE" dirty="0"/>
              <a:t>DMA Controller Schreibt mit der Sample Rate in die DMA Buffer, während die CPU einen anderen, bereits befüllten DMA Buffer auslesen kann.</a:t>
            </a:r>
          </a:p>
          <a:p>
            <a:endParaRPr lang="de-DE" dirty="0"/>
          </a:p>
          <a:p>
            <a:r>
              <a:rPr lang="de-DE" dirty="0"/>
              <a:t>Zu Datenverlust kommt es erst, wenn die CPU nicht schnell genug die Daten liest und der letzte DMA Buffer überläuft.</a:t>
            </a:r>
          </a:p>
          <a:p>
            <a:endParaRPr lang="de-DE" dirty="0"/>
          </a:p>
          <a:p>
            <a:r>
              <a:rPr lang="de-DE" dirty="0"/>
              <a:t>Da die CPU aber im Kontrast zur Abtastrate des Audiosignals, meistens sehr viel schneller die Daten verarbeiten kann, kommt dies selten vor.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8D1E4-9230-4A56-A49F-28AC05472D7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57449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8D1E4-9230-4A56-A49F-28AC05472D7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7470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DMA Controller Schreibt mit der Sample Rate in die DMA Buffer</a:t>
            </a:r>
          </a:p>
          <a:p>
            <a:endParaRPr lang="de-DE"/>
          </a:p>
          <a:p>
            <a:r>
              <a:rPr lang="de-DE"/>
              <a:t>Sobald die CPU Daten benötigt kann sie die DMA-Buffer lesen</a:t>
            </a:r>
          </a:p>
          <a:p>
            <a:endParaRPr lang="de-DE"/>
          </a:p>
          <a:p>
            <a:r>
              <a:rPr lang="de-DE"/>
              <a:t>Samples werden in den in der Firmware verwendbaren Audio Buffer geschrieben</a:t>
            </a:r>
          </a:p>
          <a:p>
            <a:r>
              <a:rPr lang="de-DE"/>
              <a:t>Zu beachten:</a:t>
            </a:r>
          </a:p>
          <a:p>
            <a:r>
              <a:rPr lang="de-DE"/>
              <a:t>- Samples müssen ohne Lücken an den Audio Buffer angehängt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B19C2-3C61-44D9-85BB-2921EF0D11D1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4703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B19C2-3C61-44D9-85BB-2921EF0D11D1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96992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Audio Buffer werden von der Queue gelesen</a:t>
            </a:r>
          </a:p>
          <a:p>
            <a:endParaRPr lang="de-DE"/>
          </a:p>
          <a:p>
            <a:r>
              <a:rPr lang="de-DE"/>
              <a:t>Vor der FFT</a:t>
            </a:r>
          </a:p>
          <a:p>
            <a:r>
              <a:rPr lang="de-DE"/>
              <a:t>Es werden Mehrere Audio Buffer für die FFT gesammelt und aneinandergehängt</a:t>
            </a:r>
          </a:p>
          <a:p>
            <a:r>
              <a:rPr lang="de-DE"/>
              <a:t>Sobald ein neuer Audio Buffer vom FIFO gelesen wird, schiebt er die bereits vorhandenen Audio Buffer weiter, wie in einem Schiebe Register</a:t>
            </a:r>
          </a:p>
          <a:p>
            <a:r>
              <a:rPr lang="de-DE"/>
              <a:t>Dann FFT</a:t>
            </a:r>
          </a:p>
          <a:p>
            <a:endParaRPr lang="de-DE"/>
          </a:p>
          <a:p>
            <a:r>
              <a:rPr lang="de-DE"/>
              <a:t>Erkannte Noten werden in da MIDI-Format umgewandelt und in die Sende Queue geschickt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B19C2-3C61-44D9-85BB-2921EF0D11D1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73419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8D1E4-9230-4A56-A49F-28AC05472D7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0466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[Daniel]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MIDI Controller gibt es in vielen Formen, am häufigsten kommen jedoch elektronische Klaviere vor, welche mit dem MIDI-Protokoll mit der Software interagieren.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Das MIDI Protokoll ist ein standardisiertes Protokoll um mit digitale Audioworkstations zu kommunizieren, hierbei tauschen PC und das jeweilige Gerät Informationen über Eingabeparameter und Tastendrucke aus.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Ein Beispiel dafür ist hier das elektronische Klavier mit dem man die Klaviatur in der Software steuern kann.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8C9EC9-E7D8-442D-9CFB-9976EE3E5163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8934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/>
              <a:t>[Laurenz]</a:t>
            </a:r>
          </a:p>
          <a:p>
            <a:r>
              <a:rPr lang="de-DE" dirty="0"/>
              <a:t>Unsere Idee war es nun eine neue Form des MIDI Controllers entwickeln,</a:t>
            </a:r>
          </a:p>
          <a:p>
            <a:r>
              <a:rPr lang="de-DE" dirty="0"/>
              <a:t>nämlich einen, welcher die Software nur mit dem Signal einer E-Gitarre steuern kann.</a:t>
            </a:r>
          </a:p>
          <a:p>
            <a:endParaRPr lang="de-DE" dirty="0"/>
          </a:p>
          <a:p>
            <a:r>
              <a:rPr lang="de-DE" dirty="0"/>
              <a:t>Wie Hier zu sehen wird das Klavier in der Software von einem </a:t>
            </a:r>
            <a:r>
              <a:rPr lang="de-DE" dirty="0" err="1"/>
              <a:t>Saitenanschalg</a:t>
            </a:r>
            <a:r>
              <a:rPr lang="de-DE" dirty="0"/>
              <a:t> auf der Gitarre Ausgelöst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8C9EC9-E7D8-442D-9CFB-9976EE3E5163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1534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[Simon]</a:t>
            </a:r>
          </a:p>
          <a:p>
            <a:endParaRPr lang="de-AT" dirty="0"/>
          </a:p>
          <a:p>
            <a:r>
              <a:rPr lang="de-AT" dirty="0"/>
              <a:t>Hier bieten wir schon einen kleinen Einblick ins Projekt, indem wir das Funktionsblockdiagramm verwenden um die individuelle Arbeitsaufteilung zu visualisieren.</a:t>
            </a:r>
          </a:p>
          <a:p>
            <a:endParaRPr lang="de-AT" dirty="0"/>
          </a:p>
          <a:p>
            <a:r>
              <a:rPr lang="de-AT" dirty="0"/>
              <a:t>Wie Sie sehen sind einzelne Blockgruppen eingerahmt. Zum Beispiel ist Oben das Analog Frontend separiert, welches von Daniel Bräumann Übernommen worden ist. </a:t>
            </a:r>
          </a:p>
          <a:p>
            <a:endParaRPr lang="de-AT" dirty="0"/>
          </a:p>
          <a:p>
            <a:r>
              <a:rPr lang="de-AT" dirty="0"/>
              <a:t>Weiter Geht es Zum Digitalen Hardware Frontend, welches von Mir Simon Grundner ausgearbeitet wurde. Sowie der Firmware, welches durch eine Kollaboration von Laurenz Hölzl und mir zustande kam.</a:t>
            </a:r>
          </a:p>
          <a:p>
            <a:endParaRPr lang="de-AT" dirty="0"/>
          </a:p>
          <a:p>
            <a:r>
              <a:rPr lang="de-AT" dirty="0"/>
              <a:t>Laurenz Hölzl übernahm außerdem die Forschung und Implementierung der FFT, welche zur Signalanalyse notwendig war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8D1E4-9230-4A56-A49F-28AC05472D7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671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/>
              <a:t>Ich bin Daniel Bräumann und m</a:t>
            </a:r>
            <a:r>
              <a:rPr lang="de-DE"/>
              <a:t>eine Aufgabe war es das Analoge Frontend kurz AFE zu entwickeln.</a:t>
            </a:r>
          </a:p>
          <a:p>
            <a:endParaRPr lang="de-DE"/>
          </a:p>
          <a:p>
            <a:r>
              <a:rPr lang="de-DE"/>
              <a:t>Zum Audio Eingang: Wir bekommen von der Gitarre </a:t>
            </a:r>
            <a:r>
              <a:rPr lang="de-DE" b="1"/>
              <a:t>Signale mit geringer Amplitude </a:t>
            </a:r>
            <a:r>
              <a:rPr lang="de-DE"/>
              <a:t>im Bereich 70 - 100 mV. </a:t>
            </a:r>
          </a:p>
          <a:p>
            <a:endParaRPr lang="de-DE"/>
          </a:p>
          <a:p>
            <a:r>
              <a:rPr lang="de-DE"/>
              <a:t>70 respektive 100 mV sind für uns </a:t>
            </a:r>
            <a:r>
              <a:rPr lang="de-DE" b="1"/>
              <a:t>zu gering</a:t>
            </a:r>
            <a:r>
              <a:rPr lang="de-DE"/>
              <a:t> deshalb müssen diese </a:t>
            </a:r>
            <a:r>
              <a:rPr lang="de-DE" b="1"/>
              <a:t>Signale</a:t>
            </a:r>
            <a:r>
              <a:rPr lang="de-DE"/>
              <a:t> </a:t>
            </a:r>
            <a:r>
              <a:rPr lang="de-DE" b="1"/>
              <a:t>verstärkt</a:t>
            </a:r>
            <a:r>
              <a:rPr lang="de-DE"/>
              <a:t> werden. In unserem Fall </a:t>
            </a:r>
            <a:r>
              <a:rPr lang="de-DE" b="1"/>
              <a:t>verstärken</a:t>
            </a:r>
            <a:r>
              <a:rPr lang="de-DE"/>
              <a:t> wir um den Faktor </a:t>
            </a:r>
            <a:r>
              <a:rPr lang="de-DE" b="1"/>
              <a:t>2,8</a:t>
            </a:r>
            <a:r>
              <a:rPr lang="de-DE"/>
              <a:t>.</a:t>
            </a:r>
          </a:p>
          <a:p>
            <a:endParaRPr lang="de-DE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Aber Verstärken ist nicht nur das einzige, denn Audiosignale haben störende Oberschwingungen, die entfernt werden müssen, da die Verarbeitung sonst zu </a:t>
            </a:r>
            <a:r>
              <a:rPr lang="de-DE" b="1"/>
              <a:t>ungenau</a:t>
            </a:r>
            <a:r>
              <a:rPr lang="de-DE"/>
              <a:t> bzw. </a:t>
            </a:r>
            <a:r>
              <a:rPr lang="de-DE" b="1"/>
              <a:t>nicht konstant</a:t>
            </a:r>
            <a:r>
              <a:rPr lang="de-DE"/>
              <a:t> wird und vom Computer vermutlich falsch interpretiert werden.</a:t>
            </a:r>
          </a:p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8D1E4-9230-4A56-A49F-28AC05472D7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3239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Als </a:t>
            </a:r>
            <a:r>
              <a:rPr lang="de-DE" b="1"/>
              <a:t>Filter-Topologie</a:t>
            </a:r>
            <a:r>
              <a:rPr lang="de-DE"/>
              <a:t> verwenden wir den </a:t>
            </a:r>
            <a:r>
              <a:rPr lang="de-DE" b="1"/>
              <a:t>Sallen-Key</a:t>
            </a:r>
            <a:r>
              <a:rPr lang="de-DE"/>
              <a:t> Filter. Dieser ist der </a:t>
            </a:r>
            <a:r>
              <a:rPr lang="de-DE" b="1"/>
              <a:t>gängigste</a:t>
            </a:r>
            <a:r>
              <a:rPr lang="de-DE"/>
              <a:t> in der </a:t>
            </a:r>
            <a:r>
              <a:rPr lang="de-DE" b="1"/>
              <a:t>Signalverarbeitung</a:t>
            </a:r>
            <a:r>
              <a:rPr lang="de-DE"/>
              <a:t>.</a:t>
            </a:r>
          </a:p>
          <a:p>
            <a:endParaRPr lang="de-DE"/>
          </a:p>
          <a:p>
            <a:r>
              <a:rPr lang="de-DE"/>
              <a:t>Er weist eine </a:t>
            </a:r>
            <a:r>
              <a:rPr lang="de-DE" b="1"/>
              <a:t>geringe Verzerrung </a:t>
            </a:r>
            <a:r>
              <a:rPr lang="de-DE"/>
              <a:t>der Signale auf, was bedeutet, dass die Signale mit nahezu der </a:t>
            </a:r>
            <a:r>
              <a:rPr lang="de-DE" b="1"/>
              <a:t>gleichen Phasendrehung </a:t>
            </a:r>
            <a:r>
              <a:rPr lang="de-DE"/>
              <a:t>am Ausgang wiedergegeben werden.</a:t>
            </a:r>
          </a:p>
          <a:p>
            <a:endParaRPr lang="de-DE"/>
          </a:p>
          <a:p>
            <a:r>
              <a:rPr lang="de-DE"/>
              <a:t>Was auch bedeutet, dass der Filter eine </a:t>
            </a:r>
            <a:r>
              <a:rPr lang="de-DE" b="1"/>
              <a:t>gute Linearität </a:t>
            </a:r>
            <a:r>
              <a:rPr lang="de-DE"/>
              <a:t>aufweist und wir das Ausgangssignal ohne weiteres </a:t>
            </a:r>
            <a:r>
              <a:rPr lang="de-DE" b="1"/>
              <a:t>weiter verarbeiten </a:t>
            </a:r>
            <a:r>
              <a:rPr lang="de-DE"/>
              <a:t>können.</a:t>
            </a:r>
          </a:p>
          <a:p>
            <a:endParaRPr lang="de-DE"/>
          </a:p>
          <a:p>
            <a:r>
              <a:rPr lang="de-DE"/>
              <a:t>Außerdem weist er eine </a:t>
            </a:r>
            <a:r>
              <a:rPr lang="de-DE" b="1"/>
              <a:t>hohe Güte</a:t>
            </a:r>
            <a:r>
              <a:rPr lang="de-DE"/>
              <a:t> auf, das besagt, dass sich unerwünschte Frequenzen sich </a:t>
            </a:r>
            <a:r>
              <a:rPr lang="de-DE" b="1"/>
              <a:t>stark unterdrücken </a:t>
            </a:r>
            <a:r>
              <a:rPr lang="de-DE"/>
              <a:t>lassen und andere sich </a:t>
            </a:r>
            <a:r>
              <a:rPr lang="de-DE" b="1"/>
              <a:t>sehr genau verstärken </a:t>
            </a:r>
            <a:r>
              <a:rPr lang="de-DE"/>
              <a:t>lassen, was alles in der Signalverarbeitung von essenzieller Notwendigkeit ist.</a:t>
            </a:r>
          </a:p>
          <a:p>
            <a:endParaRPr lang="de-DE"/>
          </a:p>
          <a:p>
            <a:r>
              <a:rPr lang="de-DE"/>
              <a:t>Bei jedem Filter gibt es </a:t>
            </a:r>
            <a:r>
              <a:rPr lang="de-DE" b="1"/>
              <a:t>verschiedene Ordnungen</a:t>
            </a:r>
            <a:r>
              <a:rPr lang="de-DE"/>
              <a:t>, je höher die Ordnung, desto steiler fällt die Kurve ab. Beim Sallen-Key ist der Abfall mit der Ordnung </a:t>
            </a:r>
            <a:r>
              <a:rPr lang="de-DE" b="1"/>
              <a:t>linear</a:t>
            </a:r>
            <a:r>
              <a:rPr lang="de-DE"/>
              <a:t>. Bei 1.O fällt sie mit </a:t>
            </a:r>
            <a:r>
              <a:rPr lang="de-DE" b="1"/>
              <a:t>20dB/</a:t>
            </a:r>
            <a:r>
              <a:rPr lang="de-DE" b="1" err="1"/>
              <a:t>Dek</a:t>
            </a:r>
            <a:r>
              <a:rPr lang="de-DE" b="1"/>
              <a:t> </a:t>
            </a:r>
            <a:r>
              <a:rPr lang="de-DE"/>
              <a:t>und bei 2.O mit </a:t>
            </a:r>
            <a:r>
              <a:rPr lang="de-DE" b="1"/>
              <a:t>40dB/</a:t>
            </a:r>
            <a:r>
              <a:rPr lang="de-DE" b="1" err="1"/>
              <a:t>Dek</a:t>
            </a:r>
            <a:r>
              <a:rPr lang="de-DE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8D1E4-9230-4A56-A49F-28AC05472D7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251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Es gibt nicht nur </a:t>
            </a:r>
            <a:r>
              <a:rPr lang="de-DE" b="1"/>
              <a:t>Filter-Topologien</a:t>
            </a:r>
            <a:r>
              <a:rPr lang="de-DE"/>
              <a:t> sondern auch </a:t>
            </a:r>
            <a:r>
              <a:rPr lang="de-DE" b="1"/>
              <a:t>Filtercharakteristiken</a:t>
            </a:r>
            <a:r>
              <a:rPr lang="de-DE"/>
              <a:t>, ganz wichtig, dies ist </a:t>
            </a:r>
            <a:r>
              <a:rPr lang="de-DE" b="1"/>
              <a:t>nicht das gleiche</a:t>
            </a:r>
            <a:r>
              <a:rPr lang="de-DE"/>
              <a:t>, denn die Topologie ist nur der </a:t>
            </a:r>
            <a:r>
              <a:rPr lang="de-DE" b="1"/>
              <a:t>Aufbau</a:t>
            </a:r>
            <a:r>
              <a:rPr lang="de-DE"/>
              <a:t> des Filters.</a:t>
            </a:r>
          </a:p>
          <a:p>
            <a:endParaRPr lang="de-DE"/>
          </a:p>
          <a:p>
            <a:r>
              <a:rPr lang="de-DE"/>
              <a:t>Es gibt einige Charakteristiken, wobei sich die </a:t>
            </a:r>
            <a:r>
              <a:rPr lang="de-DE" b="1"/>
              <a:t>Butterworth</a:t>
            </a:r>
            <a:r>
              <a:rPr lang="de-DE"/>
              <a:t> Charakteristik sich perfekt für uns eignet, da die Kurve nach der Grenzfrequenz </a:t>
            </a:r>
            <a:r>
              <a:rPr lang="de-DE" b="1"/>
              <a:t>sehr steil abfällt</a:t>
            </a:r>
            <a:r>
              <a:rPr lang="de-DE"/>
              <a:t>.</a:t>
            </a:r>
          </a:p>
          <a:p>
            <a:endParaRPr lang="de-DE"/>
          </a:p>
          <a:p>
            <a:r>
              <a:rPr lang="de-DE"/>
              <a:t>Weiters ist das Signal auch </a:t>
            </a:r>
            <a:r>
              <a:rPr lang="de-DE" b="1" err="1"/>
              <a:t>Maximally</a:t>
            </a:r>
            <a:r>
              <a:rPr lang="de-DE" b="1"/>
              <a:t> Flat</a:t>
            </a:r>
            <a:r>
              <a:rPr lang="de-DE"/>
              <a:t>, was so viel bedeutet, wie dass das Signal </a:t>
            </a:r>
            <a:r>
              <a:rPr lang="de-DE" b="1"/>
              <a:t>keine Phasendrehung (Schwingung) </a:t>
            </a:r>
            <a:r>
              <a:rPr lang="de-DE"/>
              <a:t>aufweist und somit keine weiteren Maßnahmen benötigt.</a:t>
            </a:r>
          </a:p>
          <a:p>
            <a:endParaRPr lang="de-DE"/>
          </a:p>
          <a:p>
            <a:r>
              <a:rPr lang="de-DE"/>
              <a:t>Auch hier besagt die Ordnung die Steilheit der Kurve, </a:t>
            </a:r>
            <a:r>
              <a:rPr lang="de-DE" b="1"/>
              <a:t>je höher desto steiler</a:t>
            </a:r>
            <a:r>
              <a:rPr lang="de-DE"/>
              <a:t>.</a:t>
            </a:r>
          </a:p>
          <a:p>
            <a:endParaRPr lang="de-DE"/>
          </a:p>
          <a:p>
            <a:r>
              <a:rPr lang="de-DE"/>
              <a:t>Aber wie schon erwähnt gibt es auch </a:t>
            </a:r>
            <a:r>
              <a:rPr lang="de-DE" b="1"/>
              <a:t>andere Charakteristiken</a:t>
            </a:r>
            <a:r>
              <a:rPr lang="de-DE"/>
              <a:t>, wie den </a:t>
            </a:r>
            <a:r>
              <a:rPr lang="de-DE" b="1"/>
              <a:t>Bessel-Filter</a:t>
            </a:r>
            <a:r>
              <a:rPr lang="de-DE"/>
              <a:t>, dieser weist einen </a:t>
            </a:r>
            <a:r>
              <a:rPr lang="de-DE" b="1"/>
              <a:t>flacheren Abfall </a:t>
            </a:r>
            <a:r>
              <a:rPr lang="de-DE"/>
              <a:t>und somit auch Roll-off auf, als der Butterworth. Der </a:t>
            </a:r>
            <a:r>
              <a:rPr lang="de-DE" b="1" err="1"/>
              <a:t>Chebyshev</a:t>
            </a:r>
            <a:r>
              <a:rPr lang="de-DE" b="1"/>
              <a:t>-Filter</a:t>
            </a:r>
            <a:r>
              <a:rPr lang="de-DE"/>
              <a:t> weist ein </a:t>
            </a:r>
            <a:r>
              <a:rPr lang="de-DE" b="1"/>
              <a:t>Rippelverhalten vor der Grenzfrequenz </a:t>
            </a:r>
            <a:r>
              <a:rPr lang="de-DE"/>
              <a:t>auf was ihn unbrauchbar für uns macht. </a:t>
            </a:r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8D1E4-9230-4A56-A49F-28AC05472D7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8372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Hier ist die Schaltung zu sehen. Das Signal muss zuallererst </a:t>
            </a:r>
            <a:r>
              <a:rPr lang="de-DE" b="1"/>
              <a:t>zwischen +3,3V und Masse eingekoppelt</a:t>
            </a:r>
            <a:r>
              <a:rPr lang="de-DE"/>
              <a:t> werden, da der Gitcon über </a:t>
            </a:r>
            <a:r>
              <a:rPr lang="de-DE" b="1"/>
              <a:t>keine negative Versorgungsspannung</a:t>
            </a:r>
            <a:r>
              <a:rPr lang="de-DE"/>
              <a:t> verfügt.</a:t>
            </a:r>
          </a:p>
          <a:p>
            <a:endParaRPr lang="de-DE"/>
          </a:p>
          <a:p>
            <a:r>
              <a:rPr lang="de-DE"/>
              <a:t>Anschließend ist die </a:t>
            </a:r>
            <a:r>
              <a:rPr lang="de-DE" b="1"/>
              <a:t>Sallen-Key Topologie </a:t>
            </a:r>
            <a:r>
              <a:rPr lang="de-DE"/>
              <a:t>zu sehen, hier ist es ein </a:t>
            </a:r>
            <a:r>
              <a:rPr lang="de-DE" b="1"/>
              <a:t>Filter 2.Ordnung</a:t>
            </a:r>
            <a:r>
              <a:rPr lang="de-DE"/>
              <a:t>.</a:t>
            </a:r>
          </a:p>
          <a:p>
            <a:endParaRPr lang="de-DE"/>
          </a:p>
          <a:p>
            <a:r>
              <a:rPr lang="de-DE"/>
              <a:t>Die Widerstände </a:t>
            </a:r>
            <a:r>
              <a:rPr lang="de-DE" b="1"/>
              <a:t>R12 und R14 </a:t>
            </a:r>
            <a:r>
              <a:rPr lang="de-DE"/>
              <a:t>sind für die </a:t>
            </a:r>
            <a:r>
              <a:rPr lang="de-DE" b="1"/>
              <a:t>Verstärkung</a:t>
            </a:r>
            <a:r>
              <a:rPr lang="de-DE"/>
              <a:t> verantwortlich. Es hätte auch ein extra Verstärker entworfen werden können, aber mit dieser Topologie kann man den Verstärker leicht mit dem Filter kombinieren. </a:t>
            </a:r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8D1E4-9230-4A56-A49F-28AC05472D7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158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C0484D-2203-3EE7-25B5-A1F2B03A0A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6BAE018-A666-049A-A7DB-4046E5836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A8032C-3743-7675-071D-341C5BD88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EBBFA-AE58-4F47-8AE8-FBD3F6A55849}" type="datetimeFigureOut">
              <a:rPr lang="de-DE" smtClean="0"/>
              <a:t>23.05.2023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537A1F-8FB8-DA2A-5317-EAE1C868C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C41EBD-823E-D841-8980-6FD1AA7FE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78EEF-337B-4347-9A01-CE2BA8E464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9525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7C840-A6F1-DCB5-5E44-1E426B961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294B0E7-5734-BB4B-4A95-C90BA2A239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E82F5D-BBF7-ACA2-8622-C94F5A739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EBBFA-AE58-4F47-8AE8-FBD3F6A55849}" type="datetimeFigureOut">
              <a:rPr lang="de-DE" smtClean="0"/>
              <a:t>23.05.2023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2E5F5E-C9A1-826B-1A9E-014B9270D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B53E17-8BF6-C06C-C941-B4F081DA4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78EEF-337B-4347-9A01-CE2BA8E464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0793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84EF70E-AE02-3ECF-DEF9-7B524255DD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2EA99E8-14B4-DC2D-2009-54FE9E0F75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AB3AAB-1184-D80A-51A4-6F4D4C3D6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EBBFA-AE58-4F47-8AE8-FBD3F6A55849}" type="datetimeFigureOut">
              <a:rPr lang="de-DE" smtClean="0"/>
              <a:t>23.05.2023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47A895-3787-3C9F-1C91-02EA15525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681101-7D6E-90D3-EE0D-43A8C4C16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78EEF-337B-4347-9A01-CE2BA8E464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4691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70A764-68F9-7BC0-3139-F368C7394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8C940F-689C-FF59-DEE0-DB7159381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DA71FE-40E5-7FDD-366F-297C80F7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EBBFA-AE58-4F47-8AE8-FBD3F6A55849}" type="datetimeFigureOut">
              <a:rPr lang="de-DE" smtClean="0"/>
              <a:t>23.05.2023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BC7FB2-F6DD-BE8A-9BA4-169FD6F5A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60AA32-65EE-F176-64B1-D919E0D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78EEF-337B-4347-9A01-CE2BA8E464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5801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AE78BC-6254-E7DD-DE2B-8CEFAC9BE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FE7382-7CEE-03EA-F3FA-C85E7E167A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2071D5-2F70-ECAC-6D76-3C8BD4CDD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EBBFA-AE58-4F47-8AE8-FBD3F6A55849}" type="datetimeFigureOut">
              <a:rPr lang="de-DE" smtClean="0"/>
              <a:t>23.05.2023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63C119-32AD-1BE1-9BEC-B5CF2ACCC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212AB4-29D0-39C3-EAA7-C7F65B843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78EEF-337B-4347-9A01-CE2BA8E464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7978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937F95-9AAF-C543-45A7-13A924707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AB8E87-01DB-083E-7CBA-B793B9FFC3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B308A03-902C-8073-9E8B-7803BEA19C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914FC34-7A3E-A636-A541-EC0F80E32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EBBFA-AE58-4F47-8AE8-FBD3F6A55849}" type="datetimeFigureOut">
              <a:rPr lang="de-DE" smtClean="0"/>
              <a:t>23.05.2023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A74AB97-5B92-3E24-B72C-0F78AA90F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78166CA-D3A5-638E-31B1-C9BE1B994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78EEF-337B-4347-9A01-CE2BA8E464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570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F20E73-40DB-6F04-CB91-CACCF8640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B5DCB1-F1BE-D449-CE20-35AD26862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FC04EE0-6533-14D2-C49E-3B5262134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8A164B9-FF77-52B6-2F2C-AB6399A60C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18FB54A-40B3-73CD-8A4E-ACFAC6092F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188AD9F-8887-AA17-D2E2-531941D74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EBBFA-AE58-4F47-8AE8-FBD3F6A55849}" type="datetimeFigureOut">
              <a:rPr lang="de-DE" smtClean="0"/>
              <a:t>23.05.2023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59E4372-4F49-230E-137E-EC55FCBCF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575032A-E665-520A-5C5F-6C2022ABD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78EEF-337B-4347-9A01-CE2BA8E464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1728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D75546-4D78-14F7-8500-C370A4D80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FB7FF43-1F4B-EF14-8ECA-B35BD2CDA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EBBFA-AE58-4F47-8AE8-FBD3F6A55849}" type="datetimeFigureOut">
              <a:rPr lang="de-DE" smtClean="0"/>
              <a:t>23.05.2023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689ECB9-F493-640F-90C1-8DBEBE7BE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A1043F9-2F47-5600-42C0-4A9F0FC84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78EEF-337B-4347-9A01-CE2BA8E464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5276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6991207-53E3-67C9-2E4E-6C0E433CB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EBBFA-AE58-4F47-8AE8-FBD3F6A55849}" type="datetimeFigureOut">
              <a:rPr lang="de-DE" smtClean="0"/>
              <a:t>23.05.2023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B7BD418-B270-E09B-98BE-1C30C7DCA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69D12A5-459D-4CC6-99A9-1DEDAB033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78EEF-337B-4347-9A01-CE2BA8E464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3634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F5E8E8-613E-AB49-9EE7-E7D19AE86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A8E38F-6DAA-8793-D39B-410BC4D8B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13F4CBC-544E-3421-6DB8-AE665ACA0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96DB5F5-9EB4-C7A2-E9F3-87900592C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EBBFA-AE58-4F47-8AE8-FBD3F6A55849}" type="datetimeFigureOut">
              <a:rPr lang="de-DE" smtClean="0"/>
              <a:t>23.05.2023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05F9E2C-8AAA-94BE-47A6-7998B9A76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C059153-B676-DCAB-415A-4997F6F88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78EEF-337B-4347-9A01-CE2BA8E464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1860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8A71A2-4788-06FD-FC2B-C34ED4C2E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9197414-2A3A-A5A6-AE46-BD1E556C80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FB73309-2982-D82C-EEB6-DBDA5B9120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C4A3C2C-CFEF-C412-A6EF-ECC25CF4D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EBBFA-AE58-4F47-8AE8-FBD3F6A55849}" type="datetimeFigureOut">
              <a:rPr lang="de-DE" smtClean="0"/>
              <a:t>23.05.2023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DFF9356-903F-A5A2-74FB-E92CE010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B77C18E-1E50-34CD-2EBF-B927BB61F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78EEF-337B-4347-9A01-CE2BA8E464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1124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EF41E46-C291-36EF-D724-416BCC9AA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62E2C05-C312-F1AC-C36C-023FD9024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B9615C-2C82-5DB0-0557-4D6604F7E9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EBBFA-AE58-4F47-8AE8-FBD3F6A55849}" type="datetimeFigureOut">
              <a:rPr lang="de-DE" smtClean="0"/>
              <a:t>23.05.2023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BA1E8A-5651-C4D6-66FF-236A71C919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2C7F75-E298-A28D-D450-745FDC6AB2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478EEF-337B-4347-9A01-CE2BA8E464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621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0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5D55AD22-19B8-119F-FCB9-09D312B988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3752" y="52497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Gitcon - E-Gitarre als MIDI-Device</a:t>
            </a:r>
          </a:p>
        </p:txBody>
      </p:sp>
      <p:pic>
        <p:nvPicPr>
          <p:cNvPr id="22" name="Grafik 21" descr="Ein Bild, das Logo enthält.&#10;&#10;Automatisch generierte Beschreibung">
            <a:extLst>
              <a:ext uri="{FF2B5EF4-FFF2-40B4-BE49-F238E27FC236}">
                <a16:creationId xmlns:a16="http://schemas.microsoft.com/office/drawing/2014/main" id="{5067BFBB-B81C-3B08-0525-7FC3117347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73" b="17499"/>
          <a:stretch/>
        </p:blipFill>
        <p:spPr>
          <a:xfrm>
            <a:off x="1928226" y="2207602"/>
            <a:ext cx="8329451" cy="271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18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CC910923-6252-4A1F-7841-45AFC7F6998F}"/>
              </a:ext>
            </a:extLst>
          </p:cNvPr>
          <p:cNvSpPr txBox="1">
            <a:spLocks/>
          </p:cNvSpPr>
          <p:nvPr/>
        </p:nvSpPr>
        <p:spPr>
          <a:xfrm>
            <a:off x="863876" y="351876"/>
            <a:ext cx="10464248" cy="1325563"/>
          </a:xfrm>
          <a:prstGeom prst="rect">
            <a:avLst/>
          </a:prstGeom>
          <a:solidFill>
            <a:srgbClr val="0B003A">
              <a:alpha val="49804"/>
            </a:srgbClr>
          </a:soli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60C6DF-C856-075E-F273-1CCC00584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AT"/>
              <a:t>Filtercharakteristiken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FF10AB-6E79-7552-00E8-E9AA1B2C8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/>
              <a:t>Butterworth:</a:t>
            </a:r>
          </a:p>
          <a:p>
            <a:r>
              <a:rPr lang="de-AT"/>
              <a:t>sehr steil</a:t>
            </a:r>
          </a:p>
          <a:p>
            <a:r>
              <a:rPr lang="de-AT" err="1"/>
              <a:t>maximally</a:t>
            </a:r>
            <a:r>
              <a:rPr lang="de-AT"/>
              <a:t> flat </a:t>
            </a:r>
          </a:p>
          <a:p>
            <a:r>
              <a:rPr lang="de-AT"/>
              <a:t>Je höher die Ordnung </a:t>
            </a:r>
          </a:p>
          <a:p>
            <a:pPr marL="0" indent="0">
              <a:buNone/>
            </a:pPr>
            <a:r>
              <a:rPr lang="de-AT"/>
              <a:t>  desto steiler der roll-off</a:t>
            </a:r>
          </a:p>
          <a:p>
            <a:endParaRPr lang="de-AT"/>
          </a:p>
        </p:txBody>
      </p:sp>
      <p:pic>
        <p:nvPicPr>
          <p:cNvPr id="2050" name="Picture 2" descr="Types of filter responses">
            <a:extLst>
              <a:ext uri="{FF2B5EF4-FFF2-40B4-BE49-F238E27FC236}">
                <a16:creationId xmlns:a16="http://schemas.microsoft.com/office/drawing/2014/main" id="{FB775E66-53CB-299B-5344-1B974A170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697" y="1825624"/>
            <a:ext cx="6452103" cy="403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167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523D37F3-1241-CE04-B2E2-F2DB758B8DA3}"/>
              </a:ext>
            </a:extLst>
          </p:cNvPr>
          <p:cNvSpPr txBox="1">
            <a:spLocks/>
          </p:cNvSpPr>
          <p:nvPr/>
        </p:nvSpPr>
        <p:spPr>
          <a:xfrm>
            <a:off x="863876" y="351876"/>
            <a:ext cx="10464248" cy="1325563"/>
          </a:xfrm>
          <a:prstGeom prst="rect">
            <a:avLst/>
          </a:prstGeom>
          <a:solidFill>
            <a:srgbClr val="0B003A">
              <a:alpha val="49804"/>
            </a:srgbClr>
          </a:soli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0E488C9-D3B9-8BC2-6D6D-20AE156E7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AT"/>
              <a:t>Schaltung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559519-EB55-9FF2-2C90-F72EA7DAE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/>
              <a:t>Eingangssignal zwischen 70mV u. 100mV</a:t>
            </a:r>
          </a:p>
          <a:p>
            <a:r>
              <a:rPr lang="de-AT"/>
              <a:t>Einkopplung (1) zwischen +3,3V und Masse</a:t>
            </a:r>
          </a:p>
          <a:p>
            <a:r>
              <a:rPr lang="de-AT"/>
              <a:t>R12 u. R14 für Verstärkung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7174910-2C82-7D19-61B5-90DC50BFEDB4}"/>
              </a:ext>
            </a:extLst>
          </p:cNvPr>
          <p:cNvGrpSpPr/>
          <p:nvPr/>
        </p:nvGrpSpPr>
        <p:grpSpPr>
          <a:xfrm>
            <a:off x="5314384" y="2897109"/>
            <a:ext cx="6770776" cy="3894530"/>
            <a:chOff x="0" y="0"/>
            <a:chExt cx="5132705" cy="2775585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41479F02-961C-2A51-E9A8-22F9C17102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97"/>
            <a:stretch/>
          </p:blipFill>
          <p:spPr bwMode="auto">
            <a:xfrm>
              <a:off x="0" y="0"/>
              <a:ext cx="5132705" cy="277558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08AE7ED2-CB03-DA61-03E4-C7C23AE33CD2}"/>
                </a:ext>
              </a:extLst>
            </p:cNvPr>
            <p:cNvGrpSpPr/>
            <p:nvPr/>
          </p:nvGrpSpPr>
          <p:grpSpPr>
            <a:xfrm>
              <a:off x="1596236" y="470414"/>
              <a:ext cx="1779696" cy="2185670"/>
              <a:chOff x="0" y="0"/>
              <a:chExt cx="1779696" cy="2185670"/>
            </a:xfrm>
          </p:grpSpPr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ABA5DACC-C605-7BF1-6EB7-824D88D3BA69}"/>
                  </a:ext>
                </a:extLst>
              </p:cNvPr>
              <p:cNvSpPr/>
              <p:nvPr/>
            </p:nvSpPr>
            <p:spPr>
              <a:xfrm>
                <a:off x="0" y="0"/>
                <a:ext cx="446135" cy="2185670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de-DE" sz="1200">
                    <a:effectLst/>
                    <a:latin typeface="Verdana" panose="020B060403050404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 </a:t>
                </a:r>
                <a:endParaRPr lang="de-AT" sz="1200">
                  <a:effectLst/>
                  <a:latin typeface="Verdana" panose="020B0604030504040204" pitchFamily="34" charset="0"/>
                  <a:ea typeface="Yu Mincho" panose="02020400000000000000" pitchFamily="18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744CCB1F-BE2C-5A39-D688-CD3C471268D7}"/>
                  </a:ext>
                </a:extLst>
              </p:cNvPr>
              <p:cNvSpPr/>
              <p:nvPr/>
            </p:nvSpPr>
            <p:spPr>
              <a:xfrm>
                <a:off x="1416527" y="1601522"/>
                <a:ext cx="363169" cy="535738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AT"/>
              </a:p>
            </p:txBody>
          </p:sp>
          <p:pic>
            <p:nvPicPr>
              <p:cNvPr id="16" name="Grafik 15" descr="Marke 1 Silhouette">
                <a:extLst>
                  <a:ext uri="{FF2B5EF4-FFF2-40B4-BE49-F238E27FC236}">
                    <a16:creationId xmlns:a16="http://schemas.microsoft.com/office/drawing/2014/main" id="{506B3F28-D1B0-3E78-9D33-B8C6A5EDD8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442955" y="1844657"/>
                <a:ext cx="176530" cy="176530"/>
              </a:xfrm>
              <a:prstGeom prst="rect">
                <a:avLst/>
              </a:prstGeom>
            </p:spPr>
          </p:pic>
          <p:pic>
            <p:nvPicPr>
              <p:cNvPr id="17" name="Grafik 16" descr="Marke 1 Silhouette">
                <a:extLst>
                  <a:ext uri="{FF2B5EF4-FFF2-40B4-BE49-F238E27FC236}">
                    <a16:creationId xmlns:a16="http://schemas.microsoft.com/office/drawing/2014/main" id="{4FAD1B63-E579-5A8A-6A16-EFEF106440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0" y="121568"/>
                <a:ext cx="262890" cy="26289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38861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F779073-2B7A-D36C-5617-D6402BFCDC5E}"/>
              </a:ext>
            </a:extLst>
          </p:cNvPr>
          <p:cNvSpPr txBox="1">
            <a:spLocks/>
          </p:cNvSpPr>
          <p:nvPr/>
        </p:nvSpPr>
        <p:spPr>
          <a:xfrm>
            <a:off x="863876" y="351876"/>
            <a:ext cx="10464248" cy="1325563"/>
          </a:xfrm>
          <a:prstGeom prst="rect">
            <a:avLst/>
          </a:prstGeom>
          <a:solidFill>
            <a:srgbClr val="0B003A">
              <a:alpha val="49804"/>
            </a:srgbClr>
          </a:soli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E00BF74-AE67-F787-B4EF-A8AF8A578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AT"/>
              <a:t>Simulation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9EF6FCE-6DEF-DA57-776F-9F7A9C082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/>
              <a:t>-6dB roll-off</a:t>
            </a:r>
          </a:p>
          <a:p>
            <a:r>
              <a:rPr lang="de-AT"/>
              <a:t>Filter 2.Ordnung</a:t>
            </a:r>
          </a:p>
        </p:txBody>
      </p:sp>
      <p:pic>
        <p:nvPicPr>
          <p:cNvPr id="6" name="Grafik 5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1A2848D6-5827-01F1-32B6-463DBB060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578" y="2940614"/>
            <a:ext cx="7361222" cy="35522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4441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0E02B-2698-7031-41A4-FC5BBB557A3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B003A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>
                <a:latin typeface="+mj-lt"/>
              </a:rPr>
              <a:t>Aufgabenstellungen</a:t>
            </a:r>
            <a:br>
              <a:rPr lang="de-DE">
                <a:latin typeface="+mj-lt"/>
              </a:rPr>
            </a:br>
            <a:r>
              <a:rPr lang="de-DE" sz="2800">
                <a:latin typeface="+mj-lt"/>
              </a:rPr>
              <a:t>Simon Grundner</a:t>
            </a:r>
            <a:endParaRPr lang="de-DE">
              <a:latin typeface="+mj-lt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01BEB7A-A63C-5BDB-CAFD-DA0D1AAC3850}"/>
              </a:ext>
            </a:extLst>
          </p:cNvPr>
          <p:cNvSpPr/>
          <p:nvPr/>
        </p:nvSpPr>
        <p:spPr>
          <a:xfrm>
            <a:off x="6095997" y="3112613"/>
            <a:ext cx="5257801" cy="48545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rgbClr val="0B00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  <a:p>
            <a:pPr algn="ctr"/>
            <a:r>
              <a:rPr lang="de-DE"/>
              <a:t>Leiterplattendesign</a:t>
            </a:r>
          </a:p>
          <a:p>
            <a:pPr algn="ctr"/>
            <a:r>
              <a:rPr lang="de-DE"/>
              <a:t>	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39573739-8223-DAC8-C079-A2F739426E66}"/>
              </a:ext>
            </a:extLst>
          </p:cNvPr>
          <p:cNvSpPr/>
          <p:nvPr/>
        </p:nvSpPr>
        <p:spPr>
          <a:xfrm>
            <a:off x="838198" y="3112613"/>
            <a:ext cx="5257801" cy="48545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rgbClr val="0B00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  <a:p>
            <a:pPr algn="ctr"/>
            <a:r>
              <a:rPr lang="de-DE"/>
              <a:t>Schaltungsentwurf</a:t>
            </a:r>
          </a:p>
          <a:p>
            <a:pPr algn="ctr"/>
            <a:r>
              <a:rPr lang="de-DE"/>
              <a:t>	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3D26A25-98A9-ABC2-C404-4E0855DF7384}"/>
              </a:ext>
            </a:extLst>
          </p:cNvPr>
          <p:cNvSpPr/>
          <p:nvPr/>
        </p:nvSpPr>
        <p:spPr>
          <a:xfrm>
            <a:off x="838202" y="2623907"/>
            <a:ext cx="10515600" cy="48870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rgbClr val="0B00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  <a:p>
            <a:pPr algn="ctr"/>
            <a:r>
              <a:rPr lang="de-DE" sz="2400"/>
              <a:t>Hardware</a:t>
            </a:r>
            <a:endParaRPr lang="de-DE" sz="2400" cap="small"/>
          </a:p>
          <a:p>
            <a:pPr algn="ctr"/>
            <a:r>
              <a:rPr lang="de-DE" sz="2400"/>
              <a:t>	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AA3C49F-BF8C-869F-B40C-EBD5CA077E56}"/>
              </a:ext>
            </a:extLst>
          </p:cNvPr>
          <p:cNvSpPr/>
          <p:nvPr/>
        </p:nvSpPr>
        <p:spPr>
          <a:xfrm>
            <a:off x="4207477" y="4984572"/>
            <a:ext cx="3614351" cy="48545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  <a:p>
            <a:pPr algn="ctr"/>
            <a:endParaRPr lang="de-DE"/>
          </a:p>
          <a:p>
            <a:pPr algn="ctr"/>
            <a:r>
              <a:rPr lang="de-DE"/>
              <a:t>Audiosampling</a:t>
            </a:r>
          </a:p>
          <a:p>
            <a:pPr algn="ctr"/>
            <a:endParaRPr lang="de-DE"/>
          </a:p>
          <a:p>
            <a:pPr algn="ctr"/>
            <a:r>
              <a:rPr lang="de-DE"/>
              <a:t>	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1AE7406-FCF9-530C-3976-AB712628EBEC}"/>
              </a:ext>
            </a:extLst>
          </p:cNvPr>
          <p:cNvSpPr/>
          <p:nvPr/>
        </p:nvSpPr>
        <p:spPr>
          <a:xfrm>
            <a:off x="7821829" y="4984572"/>
            <a:ext cx="3531972" cy="48545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  <a:p>
            <a:pPr algn="ctr"/>
            <a:r>
              <a:rPr lang="de-DE"/>
              <a:t>Datenübertragung</a:t>
            </a:r>
          </a:p>
          <a:p>
            <a:pPr algn="ctr"/>
            <a:r>
              <a:rPr lang="de-DE"/>
              <a:t>	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E903CFB-BFD5-EC1C-44FF-4BFCED81CD3C}"/>
              </a:ext>
            </a:extLst>
          </p:cNvPr>
          <p:cNvSpPr/>
          <p:nvPr/>
        </p:nvSpPr>
        <p:spPr>
          <a:xfrm>
            <a:off x="838200" y="4984572"/>
            <a:ext cx="3369277" cy="48545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  <a:p>
            <a:pPr algn="ctr"/>
            <a:r>
              <a:rPr lang="de-DE"/>
              <a:t>Code Base</a:t>
            </a:r>
          </a:p>
          <a:p>
            <a:pPr algn="ctr"/>
            <a:r>
              <a:rPr lang="de-DE"/>
              <a:t>	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2768FE97-31E7-67BB-9235-3B8DBA0C1F11}"/>
              </a:ext>
            </a:extLst>
          </p:cNvPr>
          <p:cNvSpPr txBox="1">
            <a:spLocks/>
          </p:cNvSpPr>
          <p:nvPr/>
        </p:nvSpPr>
        <p:spPr>
          <a:xfrm>
            <a:off x="838200" y="4499118"/>
            <a:ext cx="10515600" cy="485454"/>
          </a:xfrm>
          <a:prstGeom prst="rect">
            <a:avLst/>
          </a:prstGeom>
          <a:solidFill>
            <a:schemeClr val="tx1">
              <a:alpha val="49804"/>
            </a:schemeClr>
          </a:solidFill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/>
              <a:t>Treiber</a:t>
            </a:r>
            <a:r>
              <a:rPr lang="de-DE" sz="2000"/>
              <a:t> </a:t>
            </a:r>
            <a:r>
              <a:rPr lang="de-DE" sz="2400"/>
              <a:t>Firmware</a:t>
            </a:r>
            <a:endParaRPr lang="de-DE" sz="2000"/>
          </a:p>
        </p:txBody>
      </p:sp>
    </p:spTree>
    <p:extLst>
      <p:ext uri="{BB962C8B-B14F-4D97-AF65-F5344CB8AC3E}">
        <p14:creationId xmlns:p14="http://schemas.microsoft.com/office/powerpoint/2010/main" val="28127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9D16D61-17A9-6403-DCD1-85A3EDB0D7B7}"/>
              </a:ext>
            </a:extLst>
          </p:cNvPr>
          <p:cNvSpPr/>
          <p:nvPr/>
        </p:nvSpPr>
        <p:spPr>
          <a:xfrm>
            <a:off x="838200" y="365125"/>
            <a:ext cx="10515600" cy="1325562"/>
          </a:xfrm>
          <a:prstGeom prst="rect">
            <a:avLst/>
          </a:prstGeom>
          <a:solidFill>
            <a:srgbClr val="0B003A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  <a:p>
            <a:pPr algn="ctr"/>
            <a:r>
              <a:rPr lang="de-DE" sz="4400">
                <a:latin typeface="+mj-lt"/>
              </a:rPr>
              <a:t>Hardware</a:t>
            </a:r>
            <a:endParaRPr lang="de-DE" sz="2400" cap="small">
              <a:latin typeface="+mj-lt"/>
            </a:endParaRPr>
          </a:p>
          <a:p>
            <a:pPr algn="ctr"/>
            <a:r>
              <a:rPr lang="de-DE" sz="2400"/>
              <a:t>	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2480D473-67B8-2315-56CF-45A9D8282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0278" cy="4351338"/>
          </a:xfrm>
        </p:spPr>
        <p:txBody>
          <a:bodyPr/>
          <a:lstStyle/>
          <a:p>
            <a:r>
              <a:rPr lang="de-DE"/>
              <a:t>ESP32-WROOM Modul</a:t>
            </a:r>
          </a:p>
          <a:p>
            <a:endParaRPr lang="de-DE"/>
          </a:p>
          <a:p>
            <a:r>
              <a:rPr lang="de-DE"/>
              <a:t>USB-Interface</a:t>
            </a:r>
          </a:p>
          <a:p>
            <a:pPr lvl="1"/>
            <a:r>
              <a:rPr lang="de-DE"/>
              <a:t>Debuggen</a:t>
            </a:r>
          </a:p>
          <a:p>
            <a:pPr lvl="1"/>
            <a:r>
              <a:rPr lang="de-DE"/>
              <a:t>Programmieren</a:t>
            </a:r>
          </a:p>
          <a:p>
            <a:pPr lvl="1"/>
            <a:r>
              <a:rPr lang="de-DE"/>
              <a:t>MIDI-Schnittstelle</a:t>
            </a:r>
          </a:p>
          <a:p>
            <a:r>
              <a:rPr lang="de-DE"/>
              <a:t>Breakout-Pads als Audioeingang</a:t>
            </a:r>
          </a:p>
          <a:p>
            <a:endParaRPr lang="de-DE"/>
          </a:p>
          <a:p>
            <a:r>
              <a:rPr lang="de-DE"/>
              <a:t>31.75mm x 54.61mm</a:t>
            </a:r>
          </a:p>
          <a:p>
            <a:endParaRPr lang="de-DE"/>
          </a:p>
        </p:txBody>
      </p:sp>
      <p:pic>
        <p:nvPicPr>
          <p:cNvPr id="25" name="Grafik 24" descr="Ein Bild, das Elektronik, Elektronisches Bauteil, Computerkomponenten, Elektrisches Bauelement enthält.&#10;&#10;Automatisch generierte Beschreibung">
            <a:extLst>
              <a:ext uri="{FF2B5EF4-FFF2-40B4-BE49-F238E27FC236}">
                <a16:creationId xmlns:a16="http://schemas.microsoft.com/office/drawing/2014/main" id="{12122CB5-DD09-9F0F-7D6F-86EDE53DB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529" y="909558"/>
            <a:ext cx="6183471" cy="618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42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9D16D61-17A9-6403-DCD1-85A3EDB0D7B7}"/>
              </a:ext>
            </a:extLst>
          </p:cNvPr>
          <p:cNvSpPr/>
          <p:nvPr/>
        </p:nvSpPr>
        <p:spPr>
          <a:xfrm>
            <a:off x="838200" y="365125"/>
            <a:ext cx="10515600" cy="1325562"/>
          </a:xfrm>
          <a:prstGeom prst="rect">
            <a:avLst/>
          </a:prstGeom>
          <a:solidFill>
            <a:srgbClr val="0B003A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  <a:p>
            <a:pPr algn="ctr"/>
            <a:r>
              <a:rPr lang="de-DE" sz="4400">
                <a:latin typeface="+mj-lt"/>
              </a:rPr>
              <a:t>Versorgung</a:t>
            </a:r>
            <a:endParaRPr lang="de-DE" sz="2400" cap="small">
              <a:latin typeface="+mj-lt"/>
            </a:endParaRPr>
          </a:p>
          <a:p>
            <a:pPr algn="ctr"/>
            <a:r>
              <a:rPr lang="de-DE" sz="2400"/>
              <a:t>	</a:t>
            </a:r>
          </a:p>
        </p:txBody>
      </p:sp>
      <p:pic>
        <p:nvPicPr>
          <p:cNvPr id="10" name="Grafik 9" descr="Ein Bild, das Elektronik, Schaltung, Elektronisches Bauteil, Elektrisches Bauelement enthält.&#10;&#10;Automatisch generierte Beschreibung">
            <a:extLst>
              <a:ext uri="{FF2B5EF4-FFF2-40B4-BE49-F238E27FC236}">
                <a16:creationId xmlns:a16="http://schemas.microsoft.com/office/drawing/2014/main" id="{7C5A5135-6E35-431F-AC6B-88C89731C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952" y="1848593"/>
            <a:ext cx="2491424" cy="4221480"/>
          </a:xfrm>
          <a:prstGeom prst="rect">
            <a:avLst/>
          </a:prstGeom>
        </p:spPr>
      </p:pic>
      <p:pic>
        <p:nvPicPr>
          <p:cNvPr id="12" name="Grafik 11" descr="Ein Bild, das Text, Screenshot, Schaltung, Elektronik enthält.&#10;&#10;Automatisch generierte Beschreibung">
            <a:extLst>
              <a:ext uri="{FF2B5EF4-FFF2-40B4-BE49-F238E27FC236}">
                <a16:creationId xmlns:a16="http://schemas.microsoft.com/office/drawing/2014/main" id="{F054BB21-AADF-AC6D-DE11-2E0ADA40B5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376" y="1825625"/>
            <a:ext cx="2491424" cy="4267417"/>
          </a:xfrm>
          <a:prstGeom prst="rect">
            <a:avLst/>
          </a:prstGeom>
        </p:spPr>
      </p:pic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FAB4D8C6-B41F-CBF7-9071-A8E7647864D5}"/>
              </a:ext>
            </a:extLst>
          </p:cNvPr>
          <p:cNvSpPr/>
          <p:nvPr/>
        </p:nvSpPr>
        <p:spPr>
          <a:xfrm>
            <a:off x="7715250" y="1890712"/>
            <a:ext cx="966787" cy="1538287"/>
          </a:xfrm>
          <a:custGeom>
            <a:avLst/>
            <a:gdLst>
              <a:gd name="connsiteX0" fmla="*/ 0 w 1004887"/>
              <a:gd name="connsiteY0" fmla="*/ 0 h 1538287"/>
              <a:gd name="connsiteX1" fmla="*/ 671513 w 1004887"/>
              <a:gd name="connsiteY1" fmla="*/ 0 h 1538287"/>
              <a:gd name="connsiteX2" fmla="*/ 671513 w 1004887"/>
              <a:gd name="connsiteY2" fmla="*/ 1 h 1538287"/>
              <a:gd name="connsiteX3" fmla="*/ 1004887 w 1004887"/>
              <a:gd name="connsiteY3" fmla="*/ 1 h 1538287"/>
              <a:gd name="connsiteX4" fmla="*/ 1004887 w 1004887"/>
              <a:gd name="connsiteY4" fmla="*/ 1162051 h 1538287"/>
              <a:gd name="connsiteX5" fmla="*/ 671513 w 1004887"/>
              <a:gd name="connsiteY5" fmla="*/ 1162051 h 1538287"/>
              <a:gd name="connsiteX6" fmla="*/ 671513 w 1004887"/>
              <a:gd name="connsiteY6" fmla="*/ 1538287 h 1538287"/>
              <a:gd name="connsiteX7" fmla="*/ 0 w 1004887"/>
              <a:gd name="connsiteY7" fmla="*/ 1538287 h 1538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4887" h="1538287">
                <a:moveTo>
                  <a:pt x="0" y="0"/>
                </a:moveTo>
                <a:lnTo>
                  <a:pt x="671513" y="0"/>
                </a:lnTo>
                <a:lnTo>
                  <a:pt x="671513" y="1"/>
                </a:lnTo>
                <a:lnTo>
                  <a:pt x="1004887" y="1"/>
                </a:lnTo>
                <a:lnTo>
                  <a:pt x="1004887" y="1162051"/>
                </a:lnTo>
                <a:lnTo>
                  <a:pt x="671513" y="1162051"/>
                </a:lnTo>
                <a:lnTo>
                  <a:pt x="671513" y="1538287"/>
                </a:lnTo>
                <a:lnTo>
                  <a:pt x="0" y="1538287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40" name="Grafik 39" descr="Ein Bild, das Text, Screenshot, Diagramm, Schaltung enthält.&#10;&#10;Automatisch generierte Beschreibung">
            <a:extLst>
              <a:ext uri="{FF2B5EF4-FFF2-40B4-BE49-F238E27FC236}">
                <a16:creationId xmlns:a16="http://schemas.microsoft.com/office/drawing/2014/main" id="{4E30EC60-F9D5-6A0B-D7D7-9DB9D83440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6" t="38328" r="7929" b="41251"/>
          <a:stretch/>
        </p:blipFill>
        <p:spPr>
          <a:xfrm>
            <a:off x="882650" y="3016250"/>
            <a:ext cx="5307963" cy="193675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39993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9D16D61-17A9-6403-DCD1-85A3EDB0D7B7}"/>
              </a:ext>
            </a:extLst>
          </p:cNvPr>
          <p:cNvSpPr/>
          <p:nvPr/>
        </p:nvSpPr>
        <p:spPr>
          <a:xfrm>
            <a:off x="838200" y="365125"/>
            <a:ext cx="10515600" cy="1325562"/>
          </a:xfrm>
          <a:prstGeom prst="rect">
            <a:avLst/>
          </a:prstGeom>
          <a:solidFill>
            <a:srgbClr val="0B003A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  <a:p>
            <a:pPr algn="ctr"/>
            <a:r>
              <a:rPr lang="de-DE" sz="4400">
                <a:latin typeface="+mj-lt"/>
              </a:rPr>
              <a:t>ESP32</a:t>
            </a:r>
            <a:endParaRPr lang="de-DE" sz="2400" cap="small">
              <a:latin typeface="+mj-lt"/>
            </a:endParaRPr>
          </a:p>
          <a:p>
            <a:pPr algn="ctr"/>
            <a:r>
              <a:rPr lang="de-DE" sz="2400"/>
              <a:t>	</a:t>
            </a:r>
          </a:p>
        </p:txBody>
      </p:sp>
      <p:pic>
        <p:nvPicPr>
          <p:cNvPr id="10" name="Grafik 9" descr="Ein Bild, das Elektronik, Schaltung, Elektronisches Bauteil, Elektrisches Bauelement enthält.&#10;&#10;Automatisch generierte Beschreibung">
            <a:extLst>
              <a:ext uri="{FF2B5EF4-FFF2-40B4-BE49-F238E27FC236}">
                <a16:creationId xmlns:a16="http://schemas.microsoft.com/office/drawing/2014/main" id="{7C5A5135-6E35-431F-AC6B-88C89731C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952" y="1848593"/>
            <a:ext cx="2491424" cy="4221480"/>
          </a:xfrm>
          <a:prstGeom prst="rect">
            <a:avLst/>
          </a:prstGeom>
        </p:spPr>
      </p:pic>
      <p:pic>
        <p:nvPicPr>
          <p:cNvPr id="12" name="Grafik 11" descr="Ein Bild, das Text, Screenshot, Schaltung, Elektronik enthält.&#10;&#10;Automatisch generierte Beschreibung">
            <a:extLst>
              <a:ext uri="{FF2B5EF4-FFF2-40B4-BE49-F238E27FC236}">
                <a16:creationId xmlns:a16="http://schemas.microsoft.com/office/drawing/2014/main" id="{F054BB21-AADF-AC6D-DE11-2E0ADA40B5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376" y="1848593"/>
            <a:ext cx="2491424" cy="4267417"/>
          </a:xfrm>
          <a:prstGeom prst="rect">
            <a:avLst/>
          </a:prstGeom>
        </p:spPr>
      </p:pic>
      <p:pic>
        <p:nvPicPr>
          <p:cNvPr id="20" name="Grafik 19" descr="Ein Bild, das Text, Screenshot, Diagramm, Schaltung enthält.&#10;&#10;Automatisch generierte Beschreibung">
            <a:extLst>
              <a:ext uri="{FF2B5EF4-FFF2-40B4-BE49-F238E27FC236}">
                <a16:creationId xmlns:a16="http://schemas.microsoft.com/office/drawing/2014/main" id="{1685A122-7C60-011A-33BD-67CA6C923CB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1" t="18321" r="17435" b="48423"/>
          <a:stretch/>
        </p:blipFill>
        <p:spPr>
          <a:xfrm>
            <a:off x="1000124" y="1943100"/>
            <a:ext cx="5314951" cy="410400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</p:pic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D1D08D78-2C53-CC25-DB3F-FACE2E315E4D}"/>
              </a:ext>
            </a:extLst>
          </p:cNvPr>
          <p:cNvSpPr/>
          <p:nvPr/>
        </p:nvSpPr>
        <p:spPr>
          <a:xfrm>
            <a:off x="6646385" y="3428999"/>
            <a:ext cx="1664177" cy="1724024"/>
          </a:xfrm>
          <a:custGeom>
            <a:avLst/>
            <a:gdLst>
              <a:gd name="connsiteX0" fmla="*/ 970278 w 1627663"/>
              <a:gd name="connsiteY0" fmla="*/ 0 h 1724024"/>
              <a:gd name="connsiteX1" fmla="*/ 1627663 w 1627663"/>
              <a:gd name="connsiteY1" fmla="*/ 0 h 1724024"/>
              <a:gd name="connsiteX2" fmla="*/ 1627663 w 1627663"/>
              <a:gd name="connsiteY2" fmla="*/ 203199 h 1724024"/>
              <a:gd name="connsiteX3" fmla="*/ 1627663 w 1627663"/>
              <a:gd name="connsiteY3" fmla="*/ 1520825 h 1724024"/>
              <a:gd name="connsiteX4" fmla="*/ 1627663 w 1627663"/>
              <a:gd name="connsiteY4" fmla="*/ 1724024 h 1724024"/>
              <a:gd name="connsiteX5" fmla="*/ 0 w 1627663"/>
              <a:gd name="connsiteY5" fmla="*/ 1724024 h 1724024"/>
              <a:gd name="connsiteX6" fmla="*/ 0 w 1627663"/>
              <a:gd name="connsiteY6" fmla="*/ 203199 h 1724024"/>
              <a:gd name="connsiteX7" fmla="*/ 970278 w 1627663"/>
              <a:gd name="connsiteY7" fmla="*/ 203199 h 1724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7663" h="1724024">
                <a:moveTo>
                  <a:pt x="970278" y="0"/>
                </a:moveTo>
                <a:lnTo>
                  <a:pt x="1627663" y="0"/>
                </a:lnTo>
                <a:lnTo>
                  <a:pt x="1627663" y="203199"/>
                </a:lnTo>
                <a:lnTo>
                  <a:pt x="1627663" y="1520825"/>
                </a:lnTo>
                <a:lnTo>
                  <a:pt x="1627663" y="1724024"/>
                </a:lnTo>
                <a:lnTo>
                  <a:pt x="0" y="1724024"/>
                </a:lnTo>
                <a:lnTo>
                  <a:pt x="0" y="203199"/>
                </a:lnTo>
                <a:lnTo>
                  <a:pt x="970278" y="203199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221DC701-DCB8-33B3-0D3A-4B16AF86DF7A}"/>
              </a:ext>
            </a:extLst>
          </p:cNvPr>
          <p:cNvSpPr/>
          <p:nvPr/>
        </p:nvSpPr>
        <p:spPr>
          <a:xfrm>
            <a:off x="9692082" y="3678345"/>
            <a:ext cx="832011" cy="2809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B597FDF6-A394-4E24-A6B6-7E46EDDEF1D6}"/>
              </a:ext>
            </a:extLst>
          </p:cNvPr>
          <p:cNvSpPr/>
          <p:nvPr/>
        </p:nvSpPr>
        <p:spPr>
          <a:xfrm>
            <a:off x="10448767" y="5153023"/>
            <a:ext cx="470058" cy="231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4164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Text, Screenshot, Schaltung, Elektronik enthält.&#10;&#10;Automatisch generierte Beschreibung">
            <a:extLst>
              <a:ext uri="{FF2B5EF4-FFF2-40B4-BE49-F238E27FC236}">
                <a16:creationId xmlns:a16="http://schemas.microsoft.com/office/drawing/2014/main" id="{F054BB21-AADF-AC6D-DE11-2E0ADA40B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376" y="1848593"/>
            <a:ext cx="2491424" cy="4267417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D9D16D61-17A9-6403-DCD1-85A3EDB0D7B7}"/>
              </a:ext>
            </a:extLst>
          </p:cNvPr>
          <p:cNvSpPr/>
          <p:nvPr/>
        </p:nvSpPr>
        <p:spPr>
          <a:xfrm>
            <a:off x="838200" y="365125"/>
            <a:ext cx="10515600" cy="1325562"/>
          </a:xfrm>
          <a:prstGeom prst="rect">
            <a:avLst/>
          </a:prstGeom>
          <a:solidFill>
            <a:srgbClr val="0B003A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  <a:p>
            <a:pPr algn="ctr"/>
            <a:r>
              <a:rPr lang="de-DE" sz="4400">
                <a:latin typeface="+mj-lt"/>
              </a:rPr>
              <a:t>ESP32</a:t>
            </a:r>
            <a:endParaRPr lang="de-DE" sz="2400" cap="small">
              <a:latin typeface="+mj-lt"/>
            </a:endParaRPr>
          </a:p>
          <a:p>
            <a:pPr algn="ctr"/>
            <a:r>
              <a:rPr lang="de-DE" sz="2400"/>
              <a:t>	</a:t>
            </a:r>
          </a:p>
        </p:txBody>
      </p:sp>
      <p:pic>
        <p:nvPicPr>
          <p:cNvPr id="10" name="Grafik 9" descr="Ein Bild, das Elektronik, Schaltung, Elektronisches Bauteil, Elektrisches Bauelement enthält.&#10;&#10;Automatisch generierte Beschreibung">
            <a:extLst>
              <a:ext uri="{FF2B5EF4-FFF2-40B4-BE49-F238E27FC236}">
                <a16:creationId xmlns:a16="http://schemas.microsoft.com/office/drawing/2014/main" id="{7C5A5135-6E35-431F-AC6B-88C89731C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952" y="1848593"/>
            <a:ext cx="2491424" cy="4221480"/>
          </a:xfrm>
          <a:prstGeom prst="rect">
            <a:avLst/>
          </a:prstGeom>
        </p:spPr>
      </p:pic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43109E6A-B574-4B86-E253-93108D9AF0BD}"/>
              </a:ext>
            </a:extLst>
          </p:cNvPr>
          <p:cNvSpPr/>
          <p:nvPr/>
        </p:nvSpPr>
        <p:spPr>
          <a:xfrm>
            <a:off x="6602252" y="1848594"/>
            <a:ext cx="1170148" cy="758081"/>
          </a:xfrm>
          <a:custGeom>
            <a:avLst/>
            <a:gdLst>
              <a:gd name="connsiteX0" fmla="*/ 0 w 1170148"/>
              <a:gd name="connsiteY0" fmla="*/ 0 h 758081"/>
              <a:gd name="connsiteX1" fmla="*/ 1170148 w 1170148"/>
              <a:gd name="connsiteY1" fmla="*/ 0 h 758081"/>
              <a:gd name="connsiteX2" fmla="*/ 1170148 w 1170148"/>
              <a:gd name="connsiteY2" fmla="*/ 389782 h 758081"/>
              <a:gd name="connsiteX3" fmla="*/ 331948 w 1170148"/>
              <a:gd name="connsiteY3" fmla="*/ 389782 h 758081"/>
              <a:gd name="connsiteX4" fmla="*/ 331948 w 1170148"/>
              <a:gd name="connsiteY4" fmla="*/ 758081 h 758081"/>
              <a:gd name="connsiteX5" fmla="*/ 0 w 1170148"/>
              <a:gd name="connsiteY5" fmla="*/ 758081 h 758081"/>
              <a:gd name="connsiteX6" fmla="*/ 0 w 1170148"/>
              <a:gd name="connsiteY6" fmla="*/ 389782 h 758081"/>
              <a:gd name="connsiteX7" fmla="*/ 0 w 1170148"/>
              <a:gd name="connsiteY7" fmla="*/ 343623 h 758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70148" h="758081">
                <a:moveTo>
                  <a:pt x="0" y="0"/>
                </a:moveTo>
                <a:lnTo>
                  <a:pt x="1170148" y="0"/>
                </a:lnTo>
                <a:lnTo>
                  <a:pt x="1170148" y="389782"/>
                </a:lnTo>
                <a:lnTo>
                  <a:pt x="331948" y="389782"/>
                </a:lnTo>
                <a:lnTo>
                  <a:pt x="331948" y="758081"/>
                </a:lnTo>
                <a:lnTo>
                  <a:pt x="0" y="758081"/>
                </a:lnTo>
                <a:lnTo>
                  <a:pt x="0" y="389782"/>
                </a:lnTo>
                <a:lnTo>
                  <a:pt x="0" y="343623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6" name="Grafik 5" descr="Ein Bild, das Text, Screenshot, Diagramm, technische Zeichnung enthält.&#10;&#10;Automatisch generierte Beschreibung">
            <a:extLst>
              <a:ext uri="{FF2B5EF4-FFF2-40B4-BE49-F238E27FC236}">
                <a16:creationId xmlns:a16="http://schemas.microsoft.com/office/drawing/2014/main" id="{37B10AEA-4378-409C-DFD4-B82501ADBA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" t="4420" r="665" b="3922"/>
          <a:stretch/>
        </p:blipFill>
        <p:spPr>
          <a:xfrm>
            <a:off x="1335468" y="2564428"/>
            <a:ext cx="4485581" cy="273879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1993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9D16D61-17A9-6403-DCD1-85A3EDB0D7B7}"/>
              </a:ext>
            </a:extLst>
          </p:cNvPr>
          <p:cNvSpPr/>
          <p:nvPr/>
        </p:nvSpPr>
        <p:spPr>
          <a:xfrm>
            <a:off x="838200" y="365125"/>
            <a:ext cx="10515600" cy="1325562"/>
          </a:xfrm>
          <a:prstGeom prst="rect">
            <a:avLst/>
          </a:prstGeom>
          <a:solidFill>
            <a:srgbClr val="0B003A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  <a:p>
            <a:pPr algn="ctr"/>
            <a:r>
              <a:rPr lang="de-DE" sz="4400">
                <a:latin typeface="+mj-lt"/>
              </a:rPr>
              <a:t>USB-Bridge</a:t>
            </a:r>
          </a:p>
          <a:p>
            <a:pPr algn="ctr"/>
            <a:r>
              <a:rPr lang="de-DE" sz="2400"/>
              <a:t>	</a:t>
            </a:r>
          </a:p>
        </p:txBody>
      </p:sp>
      <p:pic>
        <p:nvPicPr>
          <p:cNvPr id="10" name="Grafik 9" descr="Ein Bild, das Elektronik, Schaltung, Elektronisches Bauteil, Elektrisches Bauelement enthält.&#10;&#10;Automatisch generierte Beschreibung">
            <a:extLst>
              <a:ext uri="{FF2B5EF4-FFF2-40B4-BE49-F238E27FC236}">
                <a16:creationId xmlns:a16="http://schemas.microsoft.com/office/drawing/2014/main" id="{7C5A5135-6E35-431F-AC6B-88C89731C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952" y="1848593"/>
            <a:ext cx="2491424" cy="4221480"/>
          </a:xfrm>
          <a:prstGeom prst="rect">
            <a:avLst/>
          </a:prstGeom>
        </p:spPr>
      </p:pic>
      <p:pic>
        <p:nvPicPr>
          <p:cNvPr id="12" name="Grafik 11" descr="Ein Bild, das Text, Screenshot, Schaltung, Elektronik enthält.&#10;&#10;Automatisch generierte Beschreibung">
            <a:extLst>
              <a:ext uri="{FF2B5EF4-FFF2-40B4-BE49-F238E27FC236}">
                <a16:creationId xmlns:a16="http://schemas.microsoft.com/office/drawing/2014/main" id="{F054BB21-AADF-AC6D-DE11-2E0ADA40B5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376" y="1848593"/>
            <a:ext cx="2491424" cy="4267417"/>
          </a:xfrm>
          <a:prstGeom prst="rect">
            <a:avLst/>
          </a:prstGeom>
        </p:spPr>
      </p:pic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3160B7E7-1DD7-F2B4-F36B-E6DEC706C1F9}"/>
              </a:ext>
            </a:extLst>
          </p:cNvPr>
          <p:cNvSpPr/>
          <p:nvPr/>
        </p:nvSpPr>
        <p:spPr>
          <a:xfrm>
            <a:off x="6632177" y="2243138"/>
            <a:ext cx="1125936" cy="1319212"/>
          </a:xfrm>
          <a:custGeom>
            <a:avLst/>
            <a:gdLst>
              <a:gd name="connsiteX0" fmla="*/ 293925 w 1125936"/>
              <a:gd name="connsiteY0" fmla="*/ 0 h 1319212"/>
              <a:gd name="connsiteX1" fmla="*/ 1125936 w 1125936"/>
              <a:gd name="connsiteY1" fmla="*/ 0 h 1319212"/>
              <a:gd name="connsiteX2" fmla="*/ 1125936 w 1125936"/>
              <a:gd name="connsiteY2" fmla="*/ 1319212 h 1319212"/>
              <a:gd name="connsiteX3" fmla="*/ 470058 w 1125936"/>
              <a:gd name="connsiteY3" fmla="*/ 1319212 h 1319212"/>
              <a:gd name="connsiteX4" fmla="*/ 293925 w 1125936"/>
              <a:gd name="connsiteY4" fmla="*/ 1319212 h 1319212"/>
              <a:gd name="connsiteX5" fmla="*/ 0 w 1125936"/>
              <a:gd name="connsiteY5" fmla="*/ 1319212 h 1319212"/>
              <a:gd name="connsiteX6" fmla="*/ 0 w 1125936"/>
              <a:gd name="connsiteY6" fmla="*/ 369242 h 1319212"/>
              <a:gd name="connsiteX7" fmla="*/ 293925 w 1125936"/>
              <a:gd name="connsiteY7" fmla="*/ 369242 h 1319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5936" h="1319212">
                <a:moveTo>
                  <a:pt x="293925" y="0"/>
                </a:moveTo>
                <a:lnTo>
                  <a:pt x="1125936" y="0"/>
                </a:lnTo>
                <a:lnTo>
                  <a:pt x="1125936" y="1319212"/>
                </a:lnTo>
                <a:lnTo>
                  <a:pt x="470058" y="1319212"/>
                </a:lnTo>
                <a:lnTo>
                  <a:pt x="293925" y="1319212"/>
                </a:lnTo>
                <a:lnTo>
                  <a:pt x="0" y="1319212"/>
                </a:lnTo>
                <a:lnTo>
                  <a:pt x="0" y="369242"/>
                </a:lnTo>
                <a:lnTo>
                  <a:pt x="293925" y="369242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91722DB-D5D6-AF06-71EB-176E766FB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336114"/>
            <a:ext cx="5491442" cy="3246438"/>
          </a:xfrm>
          <a:prstGeom prst="rect">
            <a:avLst/>
          </a:prstGeom>
          <a:solidFill>
            <a:schemeClr val="tx1">
              <a:alpha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356387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9D16D61-17A9-6403-DCD1-85A3EDB0D7B7}"/>
              </a:ext>
            </a:extLst>
          </p:cNvPr>
          <p:cNvSpPr/>
          <p:nvPr/>
        </p:nvSpPr>
        <p:spPr>
          <a:xfrm>
            <a:off x="838200" y="365125"/>
            <a:ext cx="10515600" cy="1325562"/>
          </a:xfrm>
          <a:prstGeom prst="rect">
            <a:avLst/>
          </a:prstGeom>
          <a:solidFill>
            <a:srgbClr val="0B003A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  <a:p>
            <a:pPr algn="ctr"/>
            <a:r>
              <a:rPr lang="de-DE" sz="4400">
                <a:latin typeface="+mj-lt"/>
              </a:rPr>
              <a:t>Analog Sektion</a:t>
            </a:r>
            <a:endParaRPr lang="de-DE" sz="2400" cap="small">
              <a:latin typeface="+mj-lt"/>
            </a:endParaRPr>
          </a:p>
          <a:p>
            <a:pPr algn="ctr"/>
            <a:r>
              <a:rPr lang="de-DE" sz="2400"/>
              <a:t>	</a:t>
            </a:r>
          </a:p>
        </p:txBody>
      </p:sp>
      <p:pic>
        <p:nvPicPr>
          <p:cNvPr id="10" name="Grafik 9" descr="Ein Bild, das Elektronik, Schaltung, Elektronisches Bauteil, Elektrisches Bauelement enthält.&#10;&#10;Automatisch generierte Beschreibung">
            <a:extLst>
              <a:ext uri="{FF2B5EF4-FFF2-40B4-BE49-F238E27FC236}">
                <a16:creationId xmlns:a16="http://schemas.microsoft.com/office/drawing/2014/main" id="{7C5A5135-6E35-431F-AC6B-88C89731CD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952" y="1848593"/>
            <a:ext cx="2491424" cy="4221480"/>
          </a:xfrm>
          <a:prstGeom prst="rect">
            <a:avLst/>
          </a:prstGeom>
        </p:spPr>
      </p:pic>
      <p:pic>
        <p:nvPicPr>
          <p:cNvPr id="12" name="Grafik 11" descr="Ein Bild, das Text, Screenshot, Schaltung, Elektronik enthält.&#10;&#10;Automatisch generierte Beschreibung">
            <a:extLst>
              <a:ext uri="{FF2B5EF4-FFF2-40B4-BE49-F238E27FC236}">
                <a16:creationId xmlns:a16="http://schemas.microsoft.com/office/drawing/2014/main" id="{F054BB21-AADF-AC6D-DE11-2E0ADA40B5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376" y="1848593"/>
            <a:ext cx="2491424" cy="4267417"/>
          </a:xfrm>
          <a:prstGeom prst="rect">
            <a:avLst/>
          </a:prstGeom>
        </p:spPr>
      </p:pic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4E71BAEC-D496-44FE-E300-A225EDE9D88B}"/>
              </a:ext>
            </a:extLst>
          </p:cNvPr>
          <p:cNvSpPr/>
          <p:nvPr/>
        </p:nvSpPr>
        <p:spPr>
          <a:xfrm>
            <a:off x="6437152" y="4485630"/>
            <a:ext cx="2357598" cy="1584442"/>
          </a:xfrm>
          <a:custGeom>
            <a:avLst/>
            <a:gdLst>
              <a:gd name="connsiteX0" fmla="*/ 1747998 w 2357598"/>
              <a:gd name="connsiteY0" fmla="*/ 0 h 1584442"/>
              <a:gd name="connsiteX1" fmla="*/ 2357598 w 2357598"/>
              <a:gd name="connsiteY1" fmla="*/ 0 h 1584442"/>
              <a:gd name="connsiteX2" fmla="*/ 2357598 w 2357598"/>
              <a:gd name="connsiteY2" fmla="*/ 621033 h 1584442"/>
              <a:gd name="connsiteX3" fmla="*/ 2357598 w 2357598"/>
              <a:gd name="connsiteY3" fmla="*/ 867420 h 1584442"/>
              <a:gd name="connsiteX4" fmla="*/ 2357598 w 2357598"/>
              <a:gd name="connsiteY4" fmla="*/ 1584442 h 1584442"/>
              <a:gd name="connsiteX5" fmla="*/ 0 w 2357598"/>
              <a:gd name="connsiteY5" fmla="*/ 1584442 h 1584442"/>
              <a:gd name="connsiteX6" fmla="*/ 0 w 2357598"/>
              <a:gd name="connsiteY6" fmla="*/ 621033 h 1584442"/>
              <a:gd name="connsiteX7" fmla="*/ 1747998 w 2357598"/>
              <a:gd name="connsiteY7" fmla="*/ 621033 h 1584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57598" h="1584442">
                <a:moveTo>
                  <a:pt x="1747998" y="0"/>
                </a:moveTo>
                <a:lnTo>
                  <a:pt x="2357598" y="0"/>
                </a:lnTo>
                <a:lnTo>
                  <a:pt x="2357598" y="621033"/>
                </a:lnTo>
                <a:lnTo>
                  <a:pt x="2357598" y="867420"/>
                </a:lnTo>
                <a:lnTo>
                  <a:pt x="2357598" y="1584442"/>
                </a:lnTo>
                <a:lnTo>
                  <a:pt x="0" y="1584442"/>
                </a:lnTo>
                <a:lnTo>
                  <a:pt x="0" y="621033"/>
                </a:lnTo>
                <a:lnTo>
                  <a:pt x="1747998" y="621033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FB0A7EF1-9955-B1F8-3B63-A45FF1FE4690}"/>
              </a:ext>
            </a:extLst>
          </p:cNvPr>
          <p:cNvSpPr/>
          <p:nvPr/>
        </p:nvSpPr>
        <p:spPr>
          <a:xfrm>
            <a:off x="8937150" y="4485630"/>
            <a:ext cx="2357598" cy="1584441"/>
          </a:xfrm>
          <a:custGeom>
            <a:avLst/>
            <a:gdLst>
              <a:gd name="connsiteX0" fmla="*/ 0 w 2357598"/>
              <a:gd name="connsiteY0" fmla="*/ 0 h 1584441"/>
              <a:gd name="connsiteX1" fmla="*/ 609600 w 2357598"/>
              <a:gd name="connsiteY1" fmla="*/ 0 h 1584441"/>
              <a:gd name="connsiteX2" fmla="*/ 609600 w 2357598"/>
              <a:gd name="connsiteY2" fmla="*/ 621032 h 1584441"/>
              <a:gd name="connsiteX3" fmla="*/ 2357598 w 2357598"/>
              <a:gd name="connsiteY3" fmla="*/ 621032 h 1584441"/>
              <a:gd name="connsiteX4" fmla="*/ 2357598 w 2357598"/>
              <a:gd name="connsiteY4" fmla="*/ 1584441 h 1584441"/>
              <a:gd name="connsiteX5" fmla="*/ 0 w 2357598"/>
              <a:gd name="connsiteY5" fmla="*/ 1584441 h 1584441"/>
              <a:gd name="connsiteX6" fmla="*/ 0 w 2357598"/>
              <a:gd name="connsiteY6" fmla="*/ 867420 h 1584441"/>
              <a:gd name="connsiteX7" fmla="*/ 0 w 2357598"/>
              <a:gd name="connsiteY7" fmla="*/ 621032 h 158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57598" h="1584441">
                <a:moveTo>
                  <a:pt x="0" y="0"/>
                </a:moveTo>
                <a:lnTo>
                  <a:pt x="609600" y="0"/>
                </a:lnTo>
                <a:lnTo>
                  <a:pt x="609600" y="621032"/>
                </a:lnTo>
                <a:lnTo>
                  <a:pt x="2357598" y="621032"/>
                </a:lnTo>
                <a:lnTo>
                  <a:pt x="2357598" y="1584441"/>
                </a:lnTo>
                <a:lnTo>
                  <a:pt x="0" y="1584441"/>
                </a:lnTo>
                <a:lnTo>
                  <a:pt x="0" y="867420"/>
                </a:lnTo>
                <a:lnTo>
                  <a:pt x="0" y="621032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1951D49-8668-AE72-FE70-9364622A374C}"/>
              </a:ext>
            </a:extLst>
          </p:cNvPr>
          <p:cNvSpPr/>
          <p:nvPr/>
        </p:nvSpPr>
        <p:spPr>
          <a:xfrm>
            <a:off x="8362950" y="3028951"/>
            <a:ext cx="171450" cy="3492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8BADDB2-5B33-CC57-1134-443594AAAB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774" y="2462363"/>
            <a:ext cx="5465126" cy="2993939"/>
          </a:xfrm>
          <a:prstGeom prst="rect">
            <a:avLst/>
          </a:prstGeom>
          <a:solidFill>
            <a:schemeClr val="tx1">
              <a:alpha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09066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76B950AB-4C40-FA65-40A9-54583F50CA3E}"/>
              </a:ext>
            </a:extLst>
          </p:cNvPr>
          <p:cNvSpPr txBox="1">
            <a:spLocks/>
          </p:cNvSpPr>
          <p:nvPr/>
        </p:nvSpPr>
        <p:spPr>
          <a:xfrm>
            <a:off x="863876" y="351876"/>
            <a:ext cx="10464248" cy="1325563"/>
          </a:xfrm>
          <a:prstGeom prst="rect">
            <a:avLst/>
          </a:prstGeom>
          <a:solidFill>
            <a:srgbClr val="0B003A">
              <a:alpha val="49804"/>
            </a:srgbClr>
          </a:soli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6B14E2E-7764-41C9-51B7-16C46417D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Ausgangssituation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5D6AC383-251E-6FF0-4B79-1F95282D7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90160" cy="4351338"/>
          </a:xfrm>
        </p:spPr>
        <p:txBody>
          <a:bodyPr/>
          <a:lstStyle/>
          <a:p>
            <a:r>
              <a:rPr lang="de-DE" dirty="0"/>
              <a:t>Musik Produktion mit Software</a:t>
            </a:r>
          </a:p>
          <a:p>
            <a:r>
              <a:rPr lang="de-DE" dirty="0"/>
              <a:t>Intuitive Eingabegeräte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60B07B0-2230-8B93-181F-912BB9F38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656" y="1825624"/>
            <a:ext cx="5186468" cy="4195277"/>
          </a:xfrm>
          <a:prstGeom prst="rect">
            <a:avLst/>
          </a:prstGeom>
        </p:spPr>
      </p:pic>
      <p:pic>
        <p:nvPicPr>
          <p:cNvPr id="5" name="Grafik 4" descr="Ein Bild, das Schrift, Screenshot, Grafiken, Logo enthält.&#10;&#10;Automatisch generierte Beschreibung">
            <a:extLst>
              <a:ext uri="{FF2B5EF4-FFF2-40B4-BE49-F238E27FC236}">
                <a16:creationId xmlns:a16="http://schemas.microsoft.com/office/drawing/2014/main" id="{B4443E41-25DF-586A-A8FC-122BCD4B9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356" y="4349451"/>
            <a:ext cx="2143424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471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F10D19B-FAAF-C2A2-B54F-4E6617897E89}"/>
              </a:ext>
            </a:extLst>
          </p:cNvPr>
          <p:cNvSpPr/>
          <p:nvPr/>
        </p:nvSpPr>
        <p:spPr>
          <a:xfrm>
            <a:off x="838198" y="391211"/>
            <a:ext cx="10515600" cy="1325562"/>
          </a:xfrm>
          <a:prstGeom prst="rect">
            <a:avLst/>
          </a:prstGeom>
          <a:solidFill>
            <a:srgbClr val="0B003A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17F2F74C-DF2C-089F-DBAC-B94ADE01E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/>
              <a:t>Aufgabenstellungen</a:t>
            </a:r>
            <a:br>
              <a:rPr lang="de-DE"/>
            </a:br>
            <a:r>
              <a:rPr lang="de-DE" sz="2800"/>
              <a:t>Simon Grundner</a:t>
            </a:r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01BEB7A-A63C-5BDB-CAFD-DA0D1AAC3850}"/>
              </a:ext>
            </a:extLst>
          </p:cNvPr>
          <p:cNvSpPr/>
          <p:nvPr/>
        </p:nvSpPr>
        <p:spPr>
          <a:xfrm>
            <a:off x="6095997" y="3112613"/>
            <a:ext cx="5257801" cy="48545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rgbClr val="0B00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  <a:p>
            <a:pPr algn="ctr"/>
            <a:r>
              <a:rPr lang="de-DE"/>
              <a:t>Leiterplattendesign</a:t>
            </a:r>
          </a:p>
          <a:p>
            <a:pPr algn="ctr"/>
            <a:r>
              <a:rPr lang="de-DE"/>
              <a:t>	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39573739-8223-DAC8-C079-A2F739426E66}"/>
              </a:ext>
            </a:extLst>
          </p:cNvPr>
          <p:cNvSpPr/>
          <p:nvPr/>
        </p:nvSpPr>
        <p:spPr>
          <a:xfrm>
            <a:off x="838198" y="3112613"/>
            <a:ext cx="5257801" cy="48545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rgbClr val="0B00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  <a:p>
            <a:pPr algn="ctr"/>
            <a:r>
              <a:rPr lang="de-DE"/>
              <a:t>Schaltungsentwurf</a:t>
            </a:r>
          </a:p>
          <a:p>
            <a:pPr algn="ctr"/>
            <a:r>
              <a:rPr lang="de-DE"/>
              <a:t>	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3D26A25-98A9-ABC2-C404-4E0855DF7384}"/>
              </a:ext>
            </a:extLst>
          </p:cNvPr>
          <p:cNvSpPr/>
          <p:nvPr/>
        </p:nvSpPr>
        <p:spPr>
          <a:xfrm>
            <a:off x="838202" y="2623907"/>
            <a:ext cx="10515600" cy="48870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rgbClr val="0B00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  <a:p>
            <a:pPr algn="ctr"/>
            <a:r>
              <a:rPr lang="de-DE" sz="2400"/>
              <a:t>Hardware</a:t>
            </a:r>
            <a:endParaRPr lang="de-DE" sz="2400" cap="small"/>
          </a:p>
          <a:p>
            <a:pPr algn="ctr"/>
            <a:r>
              <a:rPr lang="de-DE" sz="2400"/>
              <a:t>	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AA3C49F-BF8C-869F-B40C-EBD5CA077E56}"/>
              </a:ext>
            </a:extLst>
          </p:cNvPr>
          <p:cNvSpPr/>
          <p:nvPr/>
        </p:nvSpPr>
        <p:spPr>
          <a:xfrm>
            <a:off x="4207477" y="4984572"/>
            <a:ext cx="3614351" cy="48545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  <a:p>
            <a:pPr algn="ctr"/>
            <a:endParaRPr lang="de-DE"/>
          </a:p>
          <a:p>
            <a:pPr algn="ctr"/>
            <a:r>
              <a:rPr lang="de-DE"/>
              <a:t>Audiosampling</a:t>
            </a:r>
          </a:p>
          <a:p>
            <a:pPr algn="ctr"/>
            <a:endParaRPr lang="de-DE"/>
          </a:p>
          <a:p>
            <a:pPr algn="ctr"/>
            <a:r>
              <a:rPr lang="de-DE"/>
              <a:t>	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1AE7406-FCF9-530C-3976-AB712628EBEC}"/>
              </a:ext>
            </a:extLst>
          </p:cNvPr>
          <p:cNvSpPr/>
          <p:nvPr/>
        </p:nvSpPr>
        <p:spPr>
          <a:xfrm>
            <a:off x="7821829" y="4984572"/>
            <a:ext cx="3531972" cy="48545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  <a:p>
            <a:pPr algn="ctr"/>
            <a:r>
              <a:rPr lang="de-DE"/>
              <a:t>Datenübertragung</a:t>
            </a:r>
          </a:p>
          <a:p>
            <a:pPr algn="ctr"/>
            <a:r>
              <a:rPr lang="de-DE"/>
              <a:t>	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E903CFB-BFD5-EC1C-44FF-4BFCED81CD3C}"/>
              </a:ext>
            </a:extLst>
          </p:cNvPr>
          <p:cNvSpPr/>
          <p:nvPr/>
        </p:nvSpPr>
        <p:spPr>
          <a:xfrm>
            <a:off x="838200" y="4984572"/>
            <a:ext cx="3369277" cy="48545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  <a:p>
            <a:pPr algn="ctr"/>
            <a:r>
              <a:rPr lang="de-DE"/>
              <a:t>Code Base</a:t>
            </a:r>
          </a:p>
          <a:p>
            <a:pPr algn="ctr"/>
            <a:r>
              <a:rPr lang="de-DE"/>
              <a:t>	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2768FE97-31E7-67BB-9235-3B8DBA0C1F11}"/>
              </a:ext>
            </a:extLst>
          </p:cNvPr>
          <p:cNvSpPr txBox="1">
            <a:spLocks/>
          </p:cNvSpPr>
          <p:nvPr/>
        </p:nvSpPr>
        <p:spPr>
          <a:xfrm>
            <a:off x="838200" y="4499118"/>
            <a:ext cx="10515600" cy="485454"/>
          </a:xfrm>
          <a:prstGeom prst="rect">
            <a:avLst/>
          </a:prstGeom>
          <a:solidFill>
            <a:schemeClr val="tx1">
              <a:alpha val="49804"/>
            </a:schemeClr>
          </a:solidFill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/>
              <a:t>Treiber</a:t>
            </a:r>
            <a:r>
              <a:rPr lang="de-DE" sz="2000"/>
              <a:t> </a:t>
            </a:r>
            <a:r>
              <a:rPr lang="de-DE" sz="2400"/>
              <a:t>Firmware</a:t>
            </a:r>
            <a:endParaRPr lang="de-DE" sz="2000"/>
          </a:p>
        </p:txBody>
      </p:sp>
    </p:spTree>
    <p:extLst>
      <p:ext uri="{BB962C8B-B14F-4D97-AF65-F5344CB8AC3E}">
        <p14:creationId xmlns:p14="http://schemas.microsoft.com/office/powerpoint/2010/main" val="1738800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12BC06-F3BB-6A46-296B-F8BAB0C39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Libraries</a:t>
            </a:r>
          </a:p>
          <a:p>
            <a:pPr lvl="1"/>
            <a:r>
              <a:rPr lang="de-DE"/>
              <a:t>i2s_sampler.h</a:t>
            </a:r>
          </a:p>
          <a:p>
            <a:pPr lvl="1"/>
            <a:r>
              <a:rPr lang="de-DE" err="1"/>
              <a:t>fft.h</a:t>
            </a:r>
            <a:r>
              <a:rPr lang="de-DE"/>
              <a:t>		</a:t>
            </a:r>
            <a:r>
              <a:rPr lang="pl-PL" b="0" i="1">
                <a:solidFill>
                  <a:srgbClr val="B8CFE6"/>
                </a:solidFill>
                <a:effectLst/>
                <a:latin typeface="FiraCode NF Retina"/>
              </a:rPr>
              <a:t>Robin Scheibler</a:t>
            </a:r>
            <a:r>
              <a:rPr lang="de-DE" b="0" i="1">
                <a:solidFill>
                  <a:srgbClr val="B8CFE6"/>
                </a:solidFill>
                <a:effectLst/>
                <a:latin typeface="FiraCode NF Retina"/>
              </a:rPr>
              <a:t> </a:t>
            </a:r>
            <a:r>
              <a:rPr lang="pl-PL" b="0" i="1">
                <a:solidFill>
                  <a:srgbClr val="B8CFE6"/>
                </a:solidFill>
                <a:effectLst/>
                <a:latin typeface="FiraCode NF Retina"/>
              </a:rPr>
              <a:t>(http://www.robinscheibler.org)</a:t>
            </a:r>
            <a:endParaRPr lang="de-DE"/>
          </a:p>
          <a:p>
            <a:pPr lvl="1"/>
            <a:r>
              <a:rPr lang="de-DE" err="1"/>
              <a:t>midi.h</a:t>
            </a:r>
            <a:endParaRPr lang="de-DE"/>
          </a:p>
          <a:p>
            <a:r>
              <a:rPr lang="de-DE"/>
              <a:t>Quelldateien</a:t>
            </a:r>
          </a:p>
          <a:p>
            <a:pPr lvl="1"/>
            <a:r>
              <a:rPr lang="de-DE" err="1"/>
              <a:t>config.h</a:t>
            </a:r>
            <a:endParaRPr lang="de-DE"/>
          </a:p>
          <a:p>
            <a:pPr lvl="1"/>
            <a:r>
              <a:rPr lang="de-DE" err="1"/>
              <a:t>gitcon.h</a:t>
            </a:r>
            <a:endParaRPr lang="de-DE"/>
          </a:p>
          <a:p>
            <a:r>
              <a:rPr lang="de-DE" err="1"/>
              <a:t>Programmierprache</a:t>
            </a:r>
            <a:r>
              <a:rPr lang="de-DE"/>
              <a:t> C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47AC833-983D-5FB5-0178-90101386A4C6}"/>
              </a:ext>
            </a:extLst>
          </p:cNvPr>
          <p:cNvSpPr txBox="1">
            <a:spLocks/>
          </p:cNvSpPr>
          <p:nvPr/>
        </p:nvSpPr>
        <p:spPr>
          <a:xfrm>
            <a:off x="838200" y="371474"/>
            <a:ext cx="10515600" cy="1325563"/>
          </a:xfrm>
          <a:prstGeom prst="rect">
            <a:avLst/>
          </a:prstGeom>
          <a:solidFill>
            <a:srgbClr val="0B003A">
              <a:alpha val="49804"/>
            </a:srgbClr>
          </a:soli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>
                <a:latin typeface="+mj-lt"/>
              </a:rPr>
              <a:t>Treiber Firmware</a:t>
            </a:r>
          </a:p>
        </p:txBody>
      </p:sp>
    </p:spTree>
    <p:extLst>
      <p:ext uri="{BB962C8B-B14F-4D97-AF65-F5344CB8AC3E}">
        <p14:creationId xmlns:p14="http://schemas.microsoft.com/office/powerpoint/2010/main" val="986430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1">
            <a:extLst>
              <a:ext uri="{FF2B5EF4-FFF2-40B4-BE49-F238E27FC236}">
                <a16:creationId xmlns:a16="http://schemas.microsoft.com/office/drawing/2014/main" id="{5E28C258-685B-8ED5-9D92-B2FB41146EFC}"/>
              </a:ext>
            </a:extLst>
          </p:cNvPr>
          <p:cNvSpPr txBox="1">
            <a:spLocks/>
          </p:cNvSpPr>
          <p:nvPr/>
        </p:nvSpPr>
        <p:spPr>
          <a:xfrm>
            <a:off x="863876" y="351876"/>
            <a:ext cx="4194018" cy="1325563"/>
          </a:xfrm>
          <a:prstGeom prst="rect">
            <a:avLst/>
          </a:prstGeom>
          <a:solidFill>
            <a:srgbClr val="0B003A">
              <a:alpha val="49804"/>
            </a:srgbClr>
          </a:soli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pic>
        <p:nvPicPr>
          <p:cNvPr id="8" name="Inhaltsplatzhalter 4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37EAD47D-DF27-CAAA-AAA0-E6883B834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374" y="351873"/>
            <a:ext cx="6349946" cy="59778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4925">
            <a:solidFill>
              <a:schemeClr val="bg1">
                <a:lumMod val="85000"/>
              </a:schemeClr>
            </a:solidFill>
          </a:ln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67234494-1E28-1717-8FF3-2A63F83AB9B7}"/>
              </a:ext>
            </a:extLst>
          </p:cNvPr>
          <p:cNvSpPr/>
          <p:nvPr/>
        </p:nvSpPr>
        <p:spPr>
          <a:xfrm>
            <a:off x="889552" y="1881810"/>
            <a:ext cx="4133274" cy="1342818"/>
          </a:xfrm>
          <a:prstGeom prst="rect">
            <a:avLst/>
          </a:prstGeom>
          <a:solidFill>
            <a:srgbClr val="F8CECC"/>
          </a:solidFill>
          <a:ln w="28575">
            <a:solidFill>
              <a:srgbClr val="BA4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>
                <a:solidFill>
                  <a:schemeClr val="tx1"/>
                </a:solidFill>
              </a:rPr>
              <a:t>Initialisierungs-Setup</a:t>
            </a:r>
          </a:p>
          <a:p>
            <a:pPr lvl="1"/>
            <a:r>
              <a:rPr lang="de-DE">
                <a:solidFill>
                  <a:schemeClr val="tx1"/>
                </a:solidFill>
              </a:rPr>
              <a:t>Start Sampler</a:t>
            </a:r>
          </a:p>
          <a:p>
            <a:pPr lvl="1"/>
            <a:r>
              <a:rPr lang="de-DE">
                <a:solidFill>
                  <a:schemeClr val="tx1"/>
                </a:solidFill>
              </a:rPr>
              <a:t>Start RTOS	</a:t>
            </a:r>
          </a:p>
          <a:p>
            <a:pPr lvl="1"/>
            <a:r>
              <a:rPr lang="de-DE">
                <a:solidFill>
                  <a:schemeClr val="tx1"/>
                </a:solidFill>
              </a:rPr>
              <a:t>Start MIDI Bus	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2EB89D0-5AAF-E7D2-44BD-B2B22D6B0695}"/>
              </a:ext>
            </a:extLst>
          </p:cNvPr>
          <p:cNvSpPr/>
          <p:nvPr/>
        </p:nvSpPr>
        <p:spPr>
          <a:xfrm>
            <a:off x="889552" y="3428999"/>
            <a:ext cx="4133274" cy="1342819"/>
          </a:xfrm>
          <a:prstGeom prst="rect">
            <a:avLst/>
          </a:prstGeom>
          <a:solidFill>
            <a:srgbClr val="FFF2CC"/>
          </a:solidFill>
          <a:ln w="28575">
            <a:solidFill>
              <a:srgbClr val="D5AF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>
                <a:solidFill>
                  <a:schemeClr val="tx1"/>
                </a:solidFill>
              </a:rPr>
              <a:t>Signalverarbeitungskette</a:t>
            </a:r>
          </a:p>
          <a:p>
            <a:pPr lvl="1"/>
            <a:r>
              <a:rPr lang="de-DE">
                <a:solidFill>
                  <a:schemeClr val="tx1"/>
                </a:solidFill>
              </a:rPr>
              <a:t>Sampler</a:t>
            </a:r>
          </a:p>
          <a:p>
            <a:pPr lvl="1"/>
            <a:r>
              <a:rPr lang="de-DE">
                <a:solidFill>
                  <a:schemeClr val="tx1"/>
                </a:solidFill>
              </a:rPr>
              <a:t>DSP</a:t>
            </a:r>
          </a:p>
          <a:p>
            <a:pPr lvl="1"/>
            <a:r>
              <a:rPr lang="de-DE">
                <a:solidFill>
                  <a:schemeClr val="tx1"/>
                </a:solidFill>
              </a:rPr>
              <a:t>MIDI-Task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BB7FB55-359D-49AE-B0A6-D10A0942F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5932" y="351873"/>
            <a:ext cx="1501326" cy="757790"/>
          </a:xfrm>
          <a:prstGeom prst="rect">
            <a:avLst/>
          </a:prstGeom>
        </p:spPr>
      </p:pic>
      <p:pic>
        <p:nvPicPr>
          <p:cNvPr id="9" name="Grafik 8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098BE772-E646-FD37-F813-C85AFD9131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374" y="351873"/>
            <a:ext cx="1506490" cy="738912"/>
          </a:xfrm>
          <a:prstGeom prst="rect">
            <a:avLst/>
          </a:prstGeom>
        </p:spPr>
      </p:pic>
      <p:pic>
        <p:nvPicPr>
          <p:cNvPr id="11" name="Grafik 10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EC6A1D4A-3FFC-697E-5D74-14ABA07BE9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097" y="1471339"/>
            <a:ext cx="1500609" cy="976587"/>
          </a:xfrm>
          <a:prstGeom prst="rect">
            <a:avLst/>
          </a:prstGeom>
        </p:spPr>
      </p:pic>
      <p:pic>
        <p:nvPicPr>
          <p:cNvPr id="14" name="Grafik 1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4C870825-5B03-D1D3-9546-EF5D5F4411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289" y="2755408"/>
            <a:ext cx="1506489" cy="985196"/>
          </a:xfrm>
          <a:prstGeom prst="rect">
            <a:avLst/>
          </a:prstGeom>
        </p:spPr>
      </p:pic>
      <p:pic>
        <p:nvPicPr>
          <p:cNvPr id="18" name="Grafik 17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112A9B5B-D1B2-B060-E62D-5E212D99FF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577" y="4082598"/>
            <a:ext cx="1500397" cy="981212"/>
          </a:xfrm>
          <a:prstGeom prst="rect">
            <a:avLst/>
          </a:prstGeom>
        </p:spPr>
      </p:pic>
      <p:pic>
        <p:nvPicPr>
          <p:cNvPr id="22" name="Grafik 21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00D55DF1-4FD3-B6AD-377B-09BB1FE3C2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019" y="1471150"/>
            <a:ext cx="1496960" cy="976588"/>
          </a:xfrm>
          <a:prstGeom prst="rect">
            <a:avLst/>
          </a:prstGeom>
        </p:spPr>
      </p:pic>
      <p:pic>
        <p:nvPicPr>
          <p:cNvPr id="24" name="Grafik 23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7CCE6EC1-E955-C5CF-9F88-22E99C0C3A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934" y="2775080"/>
            <a:ext cx="1502045" cy="1463897"/>
          </a:xfrm>
          <a:prstGeom prst="rect">
            <a:avLst/>
          </a:prstGeom>
        </p:spPr>
      </p:pic>
      <p:pic>
        <p:nvPicPr>
          <p:cNvPr id="26" name="Grafik 25" descr="Ein Bild, das Text, Schrift, Screenshot enthält.&#10;&#10;Automatisch generierte Beschreibung">
            <a:extLst>
              <a:ext uri="{FF2B5EF4-FFF2-40B4-BE49-F238E27FC236}">
                <a16:creationId xmlns:a16="http://schemas.microsoft.com/office/drawing/2014/main" id="{1DAF11C7-E41F-E30B-2D6D-775F09A5A6B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934" y="4639930"/>
            <a:ext cx="1500006" cy="73455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20625DA-6912-5256-BE44-DB4C2892C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555" y="5664572"/>
            <a:ext cx="769564" cy="76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032C4F5-6B1A-1697-B669-B0087AAB5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174" y="338138"/>
            <a:ext cx="77152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1B07C0E5-3287-054B-36C6-DAAA91DBB63F}"/>
              </a:ext>
            </a:extLst>
          </p:cNvPr>
          <p:cNvSpPr/>
          <p:nvPr/>
        </p:nvSpPr>
        <p:spPr>
          <a:xfrm>
            <a:off x="889552" y="4986897"/>
            <a:ext cx="4133274" cy="424440"/>
          </a:xfrm>
          <a:prstGeom prst="rect">
            <a:avLst/>
          </a:prstGeom>
          <a:solidFill>
            <a:srgbClr val="DAE8FC"/>
          </a:solidFill>
          <a:ln w="28575">
            <a:solidFill>
              <a:srgbClr val="80A2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>
                <a:solidFill>
                  <a:schemeClr val="tx1"/>
                </a:solidFill>
              </a:rPr>
              <a:t>Referenz auf Treiberparameter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2FD1FAD-24EA-5C13-C34B-003E1CB43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537" y="1376738"/>
            <a:ext cx="941215" cy="410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5A7BAC8-CF39-79A2-9B41-959DEE3B3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459" y="1378931"/>
            <a:ext cx="941216" cy="410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1083D0-4782-7859-3CF8-F1A0FEFBE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4626" cy="1325563"/>
          </a:xfrm>
        </p:spPr>
        <p:txBody>
          <a:bodyPr/>
          <a:lstStyle/>
          <a:p>
            <a:pPr algn="ctr"/>
            <a:r>
              <a:rPr lang="de-DE"/>
              <a:t>Firmware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CE99692D-B4E8-875A-4DC2-76A35AB20E84}"/>
              </a:ext>
            </a:extLst>
          </p:cNvPr>
          <p:cNvSpPr txBox="1">
            <a:spLocks/>
          </p:cNvSpPr>
          <p:nvPr/>
        </p:nvSpPr>
        <p:spPr>
          <a:xfrm>
            <a:off x="838200" y="371474"/>
            <a:ext cx="4194018" cy="1325563"/>
          </a:xfrm>
          <a:prstGeom prst="rect">
            <a:avLst/>
          </a:prstGeom>
          <a:solidFill>
            <a:srgbClr val="0B003A">
              <a:alpha val="0"/>
            </a:srgbClr>
          </a:soli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>
                <a:solidFill>
                  <a:schemeClr val="bg1">
                    <a:alpha val="0"/>
                  </a:schemeClr>
                </a:solidFill>
                <a:latin typeface="+mj-lt"/>
              </a:rPr>
              <a:t>Treiber Firmware</a:t>
            </a:r>
          </a:p>
        </p:txBody>
      </p:sp>
    </p:spTree>
    <p:extLst>
      <p:ext uri="{BB962C8B-B14F-4D97-AF65-F5344CB8AC3E}">
        <p14:creationId xmlns:p14="http://schemas.microsoft.com/office/powerpoint/2010/main" val="936700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EC6A1D4A-3FFC-697E-5D74-14ABA07BE90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44" y="1905962"/>
            <a:ext cx="1968774" cy="1281266"/>
          </a:xfrm>
          <a:prstGeom prst="rect">
            <a:avLst/>
          </a:prstGeom>
          <a:noFill/>
        </p:spPr>
      </p:pic>
      <p:pic>
        <p:nvPicPr>
          <p:cNvPr id="22" name="Grafik 21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00D55DF1-4FD3-B6AD-377B-09BB1FE3C29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271" y="1905962"/>
            <a:ext cx="1963985" cy="128126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119D173-CD6B-4F3B-84FC-B8DD6791363A}"/>
              </a:ext>
            </a:extLst>
          </p:cNvPr>
          <p:cNvSpPr txBox="1">
            <a:spLocks/>
          </p:cNvSpPr>
          <p:nvPr/>
        </p:nvSpPr>
        <p:spPr>
          <a:xfrm>
            <a:off x="863876" y="351876"/>
            <a:ext cx="10464248" cy="1325563"/>
          </a:xfrm>
          <a:prstGeom prst="rect">
            <a:avLst/>
          </a:prstGeom>
          <a:solidFill>
            <a:srgbClr val="0B003A">
              <a:alpha val="49804"/>
            </a:srgbClr>
          </a:soli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3C91B67-6A84-8C2B-DD56-CE0240E78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/>
              <a:t>Sampler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FCE93E8-26A6-6450-03C3-9430B5C96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524" y="3568068"/>
            <a:ext cx="4001214" cy="2924807"/>
          </a:xfrm>
        </p:spPr>
        <p:txBody>
          <a:bodyPr/>
          <a:lstStyle/>
          <a:p>
            <a:r>
              <a:rPr lang="de-DE"/>
              <a:t>Audio Buffer allokieren</a:t>
            </a:r>
          </a:p>
          <a:p>
            <a:r>
              <a:rPr lang="de-DE" err="1"/>
              <a:t>Vref</a:t>
            </a:r>
            <a:r>
              <a:rPr lang="de-DE"/>
              <a:t> für ADC einstellen</a:t>
            </a:r>
          </a:p>
          <a:p>
            <a:r>
              <a:rPr lang="de-DE"/>
              <a:t>I2S auf ADC installieren</a:t>
            </a:r>
          </a:p>
          <a:p>
            <a:r>
              <a:rPr lang="de-DE"/>
              <a:t>Sampling Task starten</a:t>
            </a:r>
          </a:p>
        </p:txBody>
      </p:sp>
      <p:sp>
        <p:nvSpPr>
          <p:cNvPr id="15" name="Inhaltsplatzhalter 5">
            <a:extLst>
              <a:ext uri="{FF2B5EF4-FFF2-40B4-BE49-F238E27FC236}">
                <a16:creationId xmlns:a16="http://schemas.microsoft.com/office/drawing/2014/main" id="{9D935846-5D72-0EEC-090D-40992CB88607}"/>
              </a:ext>
            </a:extLst>
          </p:cNvPr>
          <p:cNvSpPr txBox="1">
            <a:spLocks/>
          </p:cNvSpPr>
          <p:nvPr/>
        </p:nvSpPr>
        <p:spPr>
          <a:xfrm>
            <a:off x="7378264" y="3429000"/>
            <a:ext cx="4001214" cy="2924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Liest Samples aus dem DMA Buffer</a:t>
            </a:r>
          </a:p>
          <a:p>
            <a:r>
              <a:rPr lang="de-DE"/>
              <a:t>Schreibt Samples in den Audio Buffer</a:t>
            </a:r>
          </a:p>
          <a:p>
            <a:r>
              <a:rPr lang="de-DE"/>
              <a:t>Sendet Buffer in den FIFO</a:t>
            </a:r>
          </a:p>
        </p:txBody>
      </p:sp>
    </p:spTree>
    <p:extLst>
      <p:ext uri="{BB962C8B-B14F-4D97-AF65-F5344CB8AC3E}">
        <p14:creationId xmlns:p14="http://schemas.microsoft.com/office/powerpoint/2010/main" val="3420565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45577CBC-5C4D-11A1-1FB7-CA404F8ED366}"/>
              </a:ext>
            </a:extLst>
          </p:cNvPr>
          <p:cNvSpPr txBox="1">
            <a:spLocks/>
          </p:cNvSpPr>
          <p:nvPr/>
        </p:nvSpPr>
        <p:spPr>
          <a:xfrm>
            <a:off x="863876" y="351876"/>
            <a:ext cx="10464248" cy="1325563"/>
          </a:xfrm>
          <a:prstGeom prst="rect">
            <a:avLst/>
          </a:prstGeom>
          <a:solidFill>
            <a:srgbClr val="0B003A">
              <a:alpha val="49804"/>
            </a:srgbClr>
          </a:soli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6E510AB-0F29-3486-D343-C222CCA25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/>
              <a:t>Direct Memory Access Controller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FE46062-2077-30A6-2811-1F14224D0A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74920"/>
            <a:ext cx="10515600" cy="405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345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2D35F4CB-CB87-67A1-49BF-4EE0AFBA24C0}"/>
              </a:ext>
            </a:extLst>
          </p:cNvPr>
          <p:cNvSpPr txBox="1">
            <a:spLocks/>
          </p:cNvSpPr>
          <p:nvPr/>
        </p:nvSpPr>
        <p:spPr>
          <a:xfrm>
            <a:off x="863876" y="351876"/>
            <a:ext cx="10464248" cy="1325563"/>
          </a:xfrm>
          <a:prstGeom prst="rect">
            <a:avLst/>
          </a:prstGeom>
          <a:solidFill>
            <a:srgbClr val="0B003A">
              <a:alpha val="49804"/>
            </a:srgbClr>
          </a:soli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pic>
        <p:nvPicPr>
          <p:cNvPr id="9" name="Grafik 8" descr="Ein Bild, das Zeichnung, Entwurf, Text, Diagramm enthält.&#10;&#10;Automatisch generierte Beschreibung">
            <a:extLst>
              <a:ext uri="{FF2B5EF4-FFF2-40B4-BE49-F238E27FC236}">
                <a16:creationId xmlns:a16="http://schemas.microsoft.com/office/drawing/2014/main" id="{8B8ED99B-8826-199B-4E27-C250D36FA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055" y="2042131"/>
            <a:ext cx="4611069" cy="353872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AA8B90A-FC00-F3E7-D976-B49EE51D8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/>
              <a:t>Tonabnehmer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3AA6957-F52D-AE54-4882-9CD1E2434E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/>
                  <a:t>Tonabnahme durch Änderungen der </a:t>
                </a:r>
                <a:br>
                  <a:rPr lang="de-DE"/>
                </a:br>
                <a:r>
                  <a:rPr lang="de-DE"/>
                  <a:t>Feldstärke (Induktion)</a:t>
                </a:r>
              </a:p>
              <a:p>
                <a:r>
                  <a:rPr lang="de-DE"/>
                  <a:t>Unterschiedliche Bauformen und</a:t>
                </a:r>
                <a:br>
                  <a:rPr lang="de-DE"/>
                </a:br>
                <a:r>
                  <a:rPr lang="de-DE"/>
                  <a:t>Charakteristiken</a:t>
                </a:r>
              </a:p>
              <a:p>
                <a14:m>
                  <m:oMath xmlns:m="http://schemas.openxmlformats.org/officeDocument/2006/math">
                    <m:r>
                      <a:rPr lang="de-DE" i="1" kern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de-DE" i="1" kern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de-DE" i="1" kern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de-DE" i="1" kern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⋅</m:t>
                    </m:r>
                    <m:f>
                      <m:fPr>
                        <m:ctrlPr>
                          <a:rPr lang="de-DE" sz="4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de-DE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Φ</m:t>
                        </m:r>
                      </m:num>
                      <m:den>
                        <m:r>
                          <a:rPr lang="de-DE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de-DE" sz="400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3AA6957-F52D-AE54-4882-9CD1E2434E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2300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2D35F4CB-CB87-67A1-49BF-4EE0AFBA24C0}"/>
              </a:ext>
            </a:extLst>
          </p:cNvPr>
          <p:cNvSpPr txBox="1">
            <a:spLocks/>
          </p:cNvSpPr>
          <p:nvPr/>
        </p:nvSpPr>
        <p:spPr>
          <a:xfrm>
            <a:off x="863876" y="351876"/>
            <a:ext cx="10464248" cy="1325563"/>
          </a:xfrm>
          <a:prstGeom prst="rect">
            <a:avLst/>
          </a:prstGeom>
          <a:solidFill>
            <a:srgbClr val="0B003A">
              <a:alpha val="49804"/>
            </a:srgbClr>
          </a:soli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A8B90A-FC00-F3E7-D976-B49EE51D8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/>
              <a:t>Tonabnehmer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3AA6957-F52D-AE54-4882-9CD1E2434E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/>
                  <a:t>Tonabnahme durch Änderungen der </a:t>
                </a:r>
                <a:br>
                  <a:rPr lang="de-DE"/>
                </a:br>
                <a:r>
                  <a:rPr lang="de-DE"/>
                  <a:t>Feldstärke (Induktion)</a:t>
                </a:r>
              </a:p>
              <a:p>
                <a:r>
                  <a:rPr lang="de-DE"/>
                  <a:t>Unterschiedliche Bauformen und</a:t>
                </a:r>
                <a:br>
                  <a:rPr lang="de-DE"/>
                </a:br>
                <a:r>
                  <a:rPr lang="de-DE"/>
                  <a:t>Charakteristiken</a:t>
                </a:r>
              </a:p>
              <a:p>
                <a14:m>
                  <m:oMath xmlns:m="http://schemas.openxmlformats.org/officeDocument/2006/math">
                    <m:r>
                      <a:rPr lang="de-DE" i="1" kern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de-DE" i="1" kern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de-DE" i="1" kern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de-DE" i="1" kern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⋅</m:t>
                    </m:r>
                    <m:f>
                      <m:fPr>
                        <m:ctrlPr>
                          <a:rPr lang="de-DE" sz="4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de-DE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Φ</m:t>
                        </m:r>
                      </m:num>
                      <m:den>
                        <m:r>
                          <a:rPr lang="de-DE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de-DE" sz="400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3AA6957-F52D-AE54-4882-9CD1E2434E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 descr="E-Gitarre: Aufbau &amp; Schaubild - Die Bestandteile der Gitarre ⋆ delamar.de">
            <a:extLst>
              <a:ext uri="{FF2B5EF4-FFF2-40B4-BE49-F238E27FC236}">
                <a16:creationId xmlns:a16="http://schemas.microsoft.com/office/drawing/2014/main" id="{593AE109-444F-EB72-DC29-96590855FA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731" y="2034247"/>
            <a:ext cx="4595489" cy="25850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7227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ECD17BE-D398-2EA0-F7BA-EDB918D7C377}"/>
              </a:ext>
            </a:extLst>
          </p:cNvPr>
          <p:cNvSpPr txBox="1">
            <a:spLocks/>
          </p:cNvSpPr>
          <p:nvPr/>
        </p:nvSpPr>
        <p:spPr>
          <a:xfrm>
            <a:off x="863876" y="351876"/>
            <a:ext cx="10464248" cy="1325563"/>
          </a:xfrm>
          <a:prstGeom prst="rect">
            <a:avLst/>
          </a:prstGeom>
          <a:solidFill>
            <a:srgbClr val="0B003A">
              <a:alpha val="49804"/>
            </a:srgbClr>
          </a:soli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A8B90A-FC00-F3E7-D976-B49EE51D8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/>
              <a:t>Wellenform einer Gitarrensaite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AA6957-F52D-AE54-4882-9CD1E2434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67311"/>
            <a:ext cx="10515600" cy="501377"/>
          </a:xfrm>
        </p:spPr>
        <p:txBody>
          <a:bodyPr/>
          <a:lstStyle/>
          <a:p>
            <a:pPr marL="0" indent="0">
              <a:buNone/>
            </a:pPr>
            <a:r>
              <a:rPr lang="de-DE"/>
              <a:t>Schwingung und FFT einer A-Saite: 	A2 = 110Hz</a:t>
            </a:r>
          </a:p>
          <a:p>
            <a:pPr marL="0" indent="0">
              <a:buNone/>
            </a:pPr>
            <a:endParaRPr lang="de-DE"/>
          </a:p>
        </p:txBody>
      </p:sp>
      <p:pic>
        <p:nvPicPr>
          <p:cNvPr id="10" name="Grafik 9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DAABC038-C02B-E9FE-B87A-2ED839064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307" y="1975299"/>
            <a:ext cx="5135817" cy="290740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67F6368-DC73-1F86-46FF-0B0317319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640696"/>
            <a:ext cx="5135816" cy="157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463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19D173-CD6B-4F3B-84FC-B8DD6791363A}"/>
              </a:ext>
            </a:extLst>
          </p:cNvPr>
          <p:cNvSpPr txBox="1">
            <a:spLocks/>
          </p:cNvSpPr>
          <p:nvPr/>
        </p:nvSpPr>
        <p:spPr>
          <a:xfrm>
            <a:off x="863876" y="351876"/>
            <a:ext cx="10464248" cy="1325563"/>
          </a:xfrm>
          <a:prstGeom prst="rect">
            <a:avLst/>
          </a:prstGeom>
          <a:solidFill>
            <a:srgbClr val="0B003A">
              <a:alpha val="49804"/>
            </a:srgbClr>
          </a:soli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3C91B67-6A84-8C2B-DD56-CE0240E78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/>
              <a:t>Analog-Digital-Wandler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57A96A3-E860-591D-0261-CDF714612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Interner ADC des ESP32</a:t>
            </a:r>
          </a:p>
          <a:p>
            <a:r>
              <a:rPr lang="de-DE"/>
              <a:t>12-Bit </a:t>
            </a:r>
          </a:p>
          <a:p>
            <a:r>
              <a:rPr lang="de-DE"/>
              <a:t>44.1kHz Abtastrate</a:t>
            </a:r>
          </a:p>
          <a:p>
            <a:r>
              <a:rPr lang="de-DE"/>
              <a:t>SAR – </a:t>
            </a:r>
            <a:r>
              <a:rPr lang="de-DE" err="1"/>
              <a:t>successive</a:t>
            </a:r>
            <a:r>
              <a:rPr lang="de-DE"/>
              <a:t> </a:t>
            </a:r>
            <a:r>
              <a:rPr lang="de-DE" err="1"/>
              <a:t>approximation</a:t>
            </a:r>
            <a:endParaRPr lang="de-DE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3544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25437239-258D-CB62-05E7-F3B4A832C652}"/>
              </a:ext>
            </a:extLst>
          </p:cNvPr>
          <p:cNvSpPr txBox="1">
            <a:spLocks/>
          </p:cNvSpPr>
          <p:nvPr/>
        </p:nvSpPr>
        <p:spPr>
          <a:xfrm>
            <a:off x="863876" y="351876"/>
            <a:ext cx="10464248" cy="1325563"/>
          </a:xfrm>
          <a:prstGeom prst="rect">
            <a:avLst/>
          </a:prstGeom>
          <a:solidFill>
            <a:srgbClr val="0B003A">
              <a:alpha val="49804"/>
            </a:srgbClr>
          </a:soli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0776672-8208-9BAD-9E4C-D9989758E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/>
              <a:t>Digitale Signalverarbeitung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6B6947E-7810-5A93-D9D4-28E97AEF3FF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50646"/>
            <a:ext cx="10515600" cy="110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621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76B950AB-4C40-FA65-40A9-54583F50CA3E}"/>
              </a:ext>
            </a:extLst>
          </p:cNvPr>
          <p:cNvSpPr txBox="1">
            <a:spLocks/>
          </p:cNvSpPr>
          <p:nvPr/>
        </p:nvSpPr>
        <p:spPr>
          <a:xfrm>
            <a:off x="863876" y="351876"/>
            <a:ext cx="10464248" cy="1325563"/>
          </a:xfrm>
          <a:prstGeom prst="rect">
            <a:avLst/>
          </a:prstGeom>
          <a:solidFill>
            <a:srgbClr val="0B003A">
              <a:alpha val="49804"/>
            </a:srgbClr>
          </a:soli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6B14E2E-7764-41C9-51B7-16C46417D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/>
              <a:t>MIDI Controller</a:t>
            </a:r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E568836C-E1AD-DDB6-12CB-C524E19D9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453" y="1974850"/>
            <a:ext cx="5901759" cy="37056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7" name="Grafik 56" descr="Ein Bild, das Text, Musik, Klavier, Synthesizer enthält.&#10;&#10;Automatisch generierte Beschreibung">
            <a:extLst>
              <a:ext uri="{FF2B5EF4-FFF2-40B4-BE49-F238E27FC236}">
                <a16:creationId xmlns:a16="http://schemas.microsoft.com/office/drawing/2014/main" id="{1338EEDD-2433-5805-EF4A-9542075074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6345" y="2956094"/>
            <a:ext cx="4200738" cy="25675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E756930-B947-432E-C015-51009DEFF4BD}"/>
              </a:ext>
            </a:extLst>
          </p:cNvPr>
          <p:cNvCxnSpPr>
            <a:cxnSpLocks/>
          </p:cNvCxnSpPr>
          <p:nvPr/>
        </p:nvCxnSpPr>
        <p:spPr>
          <a:xfrm>
            <a:off x="2282613" y="2967990"/>
            <a:ext cx="4682067" cy="129540"/>
          </a:xfrm>
          <a:prstGeom prst="straightConnector1">
            <a:avLst/>
          </a:prstGeom>
          <a:ln w="76200" cap="rnd">
            <a:solidFill>
              <a:srgbClr val="8292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9852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4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37EAD47D-DF27-CAAA-AAA0-E6883B834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374" y="351873"/>
            <a:ext cx="6349946" cy="59778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4925">
            <a:solidFill>
              <a:schemeClr val="bg1">
                <a:lumMod val="85000"/>
              </a:schemeClr>
            </a:solidFill>
          </a:ln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67234494-1E28-1717-8FF3-2A63F83AB9B7}"/>
              </a:ext>
            </a:extLst>
          </p:cNvPr>
          <p:cNvSpPr/>
          <p:nvPr/>
        </p:nvSpPr>
        <p:spPr>
          <a:xfrm>
            <a:off x="889552" y="1881810"/>
            <a:ext cx="4133274" cy="1342818"/>
          </a:xfrm>
          <a:prstGeom prst="rect">
            <a:avLst/>
          </a:prstGeom>
          <a:solidFill>
            <a:srgbClr val="F8CECC"/>
          </a:solidFill>
          <a:ln w="28575">
            <a:solidFill>
              <a:srgbClr val="BA4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>
                <a:solidFill>
                  <a:schemeClr val="tx1"/>
                </a:solidFill>
              </a:rPr>
              <a:t>Initialisierungs-Setup</a:t>
            </a:r>
          </a:p>
          <a:p>
            <a:pPr lvl="1"/>
            <a:r>
              <a:rPr lang="de-DE">
                <a:solidFill>
                  <a:schemeClr val="tx1"/>
                </a:solidFill>
              </a:rPr>
              <a:t>Start Sampler</a:t>
            </a:r>
          </a:p>
          <a:p>
            <a:pPr lvl="1"/>
            <a:r>
              <a:rPr lang="de-DE">
                <a:solidFill>
                  <a:schemeClr val="tx1"/>
                </a:solidFill>
              </a:rPr>
              <a:t>Start RTOS	</a:t>
            </a:r>
          </a:p>
          <a:p>
            <a:pPr lvl="1"/>
            <a:r>
              <a:rPr lang="de-DE">
                <a:solidFill>
                  <a:schemeClr val="tx1"/>
                </a:solidFill>
              </a:rPr>
              <a:t>Start MIDI Bus	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2EB89D0-5AAF-E7D2-44BD-B2B22D6B0695}"/>
              </a:ext>
            </a:extLst>
          </p:cNvPr>
          <p:cNvSpPr/>
          <p:nvPr/>
        </p:nvSpPr>
        <p:spPr>
          <a:xfrm>
            <a:off x="889552" y="3428999"/>
            <a:ext cx="4133274" cy="1342819"/>
          </a:xfrm>
          <a:prstGeom prst="rect">
            <a:avLst/>
          </a:prstGeom>
          <a:solidFill>
            <a:srgbClr val="FFF2CC"/>
          </a:solidFill>
          <a:ln w="28575">
            <a:solidFill>
              <a:srgbClr val="D5AF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>
                <a:solidFill>
                  <a:schemeClr val="tx1"/>
                </a:solidFill>
              </a:rPr>
              <a:t>Signalverarbeitungskette</a:t>
            </a:r>
          </a:p>
          <a:p>
            <a:pPr lvl="1"/>
            <a:r>
              <a:rPr lang="de-DE">
                <a:solidFill>
                  <a:schemeClr val="tx1"/>
                </a:solidFill>
              </a:rPr>
              <a:t>Sampler</a:t>
            </a:r>
          </a:p>
          <a:p>
            <a:pPr lvl="1"/>
            <a:r>
              <a:rPr lang="de-DE">
                <a:solidFill>
                  <a:schemeClr val="tx1"/>
                </a:solidFill>
              </a:rPr>
              <a:t>DSP</a:t>
            </a:r>
          </a:p>
          <a:p>
            <a:pPr lvl="1"/>
            <a:r>
              <a:rPr lang="de-DE">
                <a:solidFill>
                  <a:schemeClr val="tx1"/>
                </a:solidFill>
              </a:rPr>
              <a:t>MIDI-Task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BB7FB55-359D-49AE-B0A6-D10A0942F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5932" y="351873"/>
            <a:ext cx="1501326" cy="757790"/>
          </a:xfrm>
          <a:prstGeom prst="rect">
            <a:avLst/>
          </a:prstGeom>
        </p:spPr>
      </p:pic>
      <p:pic>
        <p:nvPicPr>
          <p:cNvPr id="9" name="Grafik 8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098BE772-E646-FD37-F813-C85AFD9131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374" y="351873"/>
            <a:ext cx="1506490" cy="738912"/>
          </a:xfrm>
          <a:prstGeom prst="rect">
            <a:avLst/>
          </a:prstGeom>
        </p:spPr>
      </p:pic>
      <p:pic>
        <p:nvPicPr>
          <p:cNvPr id="11" name="Grafik 10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EC6A1D4A-3FFC-697E-5D74-14ABA07BE9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097" y="1471339"/>
            <a:ext cx="1500609" cy="976587"/>
          </a:xfrm>
          <a:prstGeom prst="rect">
            <a:avLst/>
          </a:prstGeom>
        </p:spPr>
      </p:pic>
      <p:pic>
        <p:nvPicPr>
          <p:cNvPr id="14" name="Grafik 1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4C870825-5B03-D1D3-9546-EF5D5F4411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289" y="2755408"/>
            <a:ext cx="1506489" cy="985196"/>
          </a:xfrm>
          <a:prstGeom prst="rect">
            <a:avLst/>
          </a:prstGeom>
        </p:spPr>
      </p:pic>
      <p:pic>
        <p:nvPicPr>
          <p:cNvPr id="18" name="Grafik 17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112A9B5B-D1B2-B060-E62D-5E212D99FF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577" y="4082598"/>
            <a:ext cx="1500397" cy="981212"/>
          </a:xfrm>
          <a:prstGeom prst="rect">
            <a:avLst/>
          </a:prstGeom>
        </p:spPr>
      </p:pic>
      <p:pic>
        <p:nvPicPr>
          <p:cNvPr id="22" name="Grafik 21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00D55DF1-4FD3-B6AD-377B-09BB1FE3C2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019" y="1471150"/>
            <a:ext cx="1496960" cy="976588"/>
          </a:xfrm>
          <a:prstGeom prst="rect">
            <a:avLst/>
          </a:prstGeom>
        </p:spPr>
      </p:pic>
      <p:pic>
        <p:nvPicPr>
          <p:cNvPr id="24" name="Grafik 23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7CCE6EC1-E955-C5CF-9F88-22E99C0C3A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934" y="2775080"/>
            <a:ext cx="1502045" cy="1463897"/>
          </a:xfrm>
          <a:prstGeom prst="rect">
            <a:avLst/>
          </a:prstGeom>
        </p:spPr>
      </p:pic>
      <p:pic>
        <p:nvPicPr>
          <p:cNvPr id="26" name="Grafik 25" descr="Ein Bild, das Text, Schrift, Screenshot enthält.&#10;&#10;Automatisch generierte Beschreibung">
            <a:extLst>
              <a:ext uri="{FF2B5EF4-FFF2-40B4-BE49-F238E27FC236}">
                <a16:creationId xmlns:a16="http://schemas.microsoft.com/office/drawing/2014/main" id="{1DAF11C7-E41F-E30B-2D6D-775F09A5A6B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934" y="4639930"/>
            <a:ext cx="1500006" cy="73455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20625DA-6912-5256-BE44-DB4C2892C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555" y="5664572"/>
            <a:ext cx="769564" cy="76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032C4F5-6B1A-1697-B669-B0087AAB5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174" y="338138"/>
            <a:ext cx="77152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1B07C0E5-3287-054B-36C6-DAAA91DBB63F}"/>
              </a:ext>
            </a:extLst>
          </p:cNvPr>
          <p:cNvSpPr/>
          <p:nvPr/>
        </p:nvSpPr>
        <p:spPr>
          <a:xfrm>
            <a:off x="889552" y="4986897"/>
            <a:ext cx="4133274" cy="424440"/>
          </a:xfrm>
          <a:prstGeom prst="rect">
            <a:avLst/>
          </a:prstGeom>
          <a:solidFill>
            <a:srgbClr val="DAE8FC"/>
          </a:solidFill>
          <a:ln w="28575">
            <a:solidFill>
              <a:srgbClr val="80A2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>
                <a:solidFill>
                  <a:schemeClr val="tx1"/>
                </a:solidFill>
              </a:rPr>
              <a:t>Referenz auf Treiberparameter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2FD1FAD-24EA-5C13-C34B-003E1CB43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537" y="1376738"/>
            <a:ext cx="941215" cy="410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5A7BAC8-CF39-79A2-9B41-959DEE3B3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459" y="1378931"/>
            <a:ext cx="941216" cy="410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el 1">
            <a:extLst>
              <a:ext uri="{FF2B5EF4-FFF2-40B4-BE49-F238E27FC236}">
                <a16:creationId xmlns:a16="http://schemas.microsoft.com/office/drawing/2014/main" id="{3A03AD85-28CB-1DE0-8A1F-6264A601390A}"/>
              </a:ext>
            </a:extLst>
          </p:cNvPr>
          <p:cNvSpPr txBox="1">
            <a:spLocks/>
          </p:cNvSpPr>
          <p:nvPr/>
        </p:nvSpPr>
        <p:spPr>
          <a:xfrm>
            <a:off x="863876" y="351876"/>
            <a:ext cx="4184626" cy="1325563"/>
          </a:xfrm>
          <a:prstGeom prst="rect">
            <a:avLst/>
          </a:prstGeom>
          <a:solidFill>
            <a:srgbClr val="0B003A">
              <a:alpha val="49804"/>
            </a:srgbClr>
          </a:soli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1083D0-4782-7859-3CF8-F1A0FEFBE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4626" cy="1325563"/>
          </a:xfrm>
        </p:spPr>
        <p:txBody>
          <a:bodyPr/>
          <a:lstStyle/>
          <a:p>
            <a:pPr algn="ctr"/>
            <a:r>
              <a:rPr lang="de-DE"/>
              <a:t>Firmware</a:t>
            </a:r>
          </a:p>
        </p:txBody>
      </p:sp>
    </p:spTree>
    <p:extLst>
      <p:ext uri="{BB962C8B-B14F-4D97-AF65-F5344CB8AC3E}">
        <p14:creationId xmlns:p14="http://schemas.microsoft.com/office/powerpoint/2010/main" val="2069561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4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37EAD47D-DF27-CAAA-AAA0-E6883B8343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374" y="351873"/>
            <a:ext cx="6349946" cy="5977842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34925">
            <a:solidFill>
              <a:schemeClr val="bg1">
                <a:lumMod val="85000"/>
                <a:alpha val="50000"/>
              </a:schemeClr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BB7FB55-359D-49AE-B0A6-D10A0942F30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7566132" y="349491"/>
            <a:ext cx="1500007" cy="757125"/>
          </a:xfrm>
          <a:prstGeom prst="rect">
            <a:avLst/>
          </a:prstGeom>
        </p:spPr>
      </p:pic>
      <p:pic>
        <p:nvPicPr>
          <p:cNvPr id="9" name="Grafik 8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098BE772-E646-FD37-F813-C85AFD9131D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374" y="351873"/>
            <a:ext cx="1506490" cy="738912"/>
          </a:xfrm>
          <a:prstGeom prst="rect">
            <a:avLst/>
          </a:prstGeom>
        </p:spPr>
      </p:pic>
      <p:pic>
        <p:nvPicPr>
          <p:cNvPr id="11" name="Grafik 10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EC6A1D4A-3FFC-697E-5D74-14ABA07BE90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097" y="1471339"/>
            <a:ext cx="1500609" cy="976587"/>
          </a:xfrm>
          <a:prstGeom prst="rect">
            <a:avLst/>
          </a:prstGeom>
        </p:spPr>
      </p:pic>
      <p:pic>
        <p:nvPicPr>
          <p:cNvPr id="14" name="Grafik 1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4C870825-5B03-D1D3-9546-EF5D5F44118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289" y="2755408"/>
            <a:ext cx="1506489" cy="985196"/>
          </a:xfrm>
          <a:prstGeom prst="rect">
            <a:avLst/>
          </a:prstGeom>
        </p:spPr>
      </p:pic>
      <p:pic>
        <p:nvPicPr>
          <p:cNvPr id="18" name="Grafik 17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112A9B5B-D1B2-B060-E62D-5E212D99FFC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577" y="4082598"/>
            <a:ext cx="1500397" cy="981212"/>
          </a:xfrm>
          <a:prstGeom prst="rect">
            <a:avLst/>
          </a:prstGeom>
        </p:spPr>
      </p:pic>
      <p:pic>
        <p:nvPicPr>
          <p:cNvPr id="22" name="Grafik 21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00D55DF1-4FD3-B6AD-377B-09BB1FE3C29F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019" y="1471150"/>
            <a:ext cx="1496960" cy="976588"/>
          </a:xfrm>
          <a:prstGeom prst="rect">
            <a:avLst/>
          </a:prstGeom>
        </p:spPr>
      </p:pic>
      <p:pic>
        <p:nvPicPr>
          <p:cNvPr id="24" name="Grafik 23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7CCE6EC1-E955-C5CF-9F88-22E99C0C3AD3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934" y="2775080"/>
            <a:ext cx="1502045" cy="1463897"/>
          </a:xfrm>
          <a:prstGeom prst="rect">
            <a:avLst/>
          </a:prstGeom>
        </p:spPr>
      </p:pic>
      <p:pic>
        <p:nvPicPr>
          <p:cNvPr id="26" name="Grafik 25" descr="Ein Bild, das Text, Schrift, Screenshot enthält.&#10;&#10;Automatisch generierte Beschreibung">
            <a:extLst>
              <a:ext uri="{FF2B5EF4-FFF2-40B4-BE49-F238E27FC236}">
                <a16:creationId xmlns:a16="http://schemas.microsoft.com/office/drawing/2014/main" id="{1DAF11C7-E41F-E30B-2D6D-775F09A5A6B1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934" y="4639930"/>
            <a:ext cx="1500006" cy="73455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20625DA-6912-5256-BE44-DB4C2892C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555" y="5664572"/>
            <a:ext cx="769564" cy="76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032C4F5-6B1A-1697-B669-B0087AAB5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174" y="338138"/>
            <a:ext cx="77152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2FD1FAD-24EA-5C13-C34B-003E1CB43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537" y="1376738"/>
            <a:ext cx="941215" cy="410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5A7BAC8-CF39-79A2-9B41-959DEE3B3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840" y="1374168"/>
            <a:ext cx="941215" cy="410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el 1">
            <a:extLst>
              <a:ext uri="{FF2B5EF4-FFF2-40B4-BE49-F238E27FC236}">
                <a16:creationId xmlns:a16="http://schemas.microsoft.com/office/drawing/2014/main" id="{3A03AD85-28CB-1DE0-8A1F-6264A601390A}"/>
              </a:ext>
            </a:extLst>
          </p:cNvPr>
          <p:cNvSpPr txBox="1">
            <a:spLocks/>
          </p:cNvSpPr>
          <p:nvPr/>
        </p:nvSpPr>
        <p:spPr>
          <a:xfrm>
            <a:off x="863876" y="351876"/>
            <a:ext cx="4184626" cy="1325563"/>
          </a:xfrm>
          <a:prstGeom prst="rect">
            <a:avLst/>
          </a:prstGeom>
          <a:solidFill>
            <a:srgbClr val="0B003A">
              <a:alpha val="49804"/>
            </a:srgbClr>
          </a:soli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Firmware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816E8F-7AE5-0028-72AF-59A38CB0E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10302" cy="4351338"/>
          </a:xfrm>
        </p:spPr>
        <p:txBody>
          <a:bodyPr/>
          <a:lstStyle/>
          <a:p>
            <a:r>
              <a:rPr lang="de-DE"/>
              <a:t>4 Audio Buffer werden aneinandergereiht</a:t>
            </a:r>
          </a:p>
          <a:p>
            <a:r>
              <a:rPr lang="de-DE"/>
              <a:t>FFT wird durchgeführt</a:t>
            </a:r>
          </a:p>
          <a:p>
            <a:r>
              <a:rPr lang="de-DE"/>
              <a:t>Folgende Audio Buffer werden eingeschoben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5415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C1D38C60-BF49-4110-D5F0-485313FAA60D}"/>
              </a:ext>
            </a:extLst>
          </p:cNvPr>
          <p:cNvSpPr txBox="1">
            <a:spLocks/>
          </p:cNvSpPr>
          <p:nvPr/>
        </p:nvSpPr>
        <p:spPr>
          <a:xfrm>
            <a:off x="863876" y="351876"/>
            <a:ext cx="10464248" cy="1325563"/>
          </a:xfrm>
          <a:prstGeom prst="rect">
            <a:avLst/>
          </a:prstGeom>
          <a:solidFill>
            <a:srgbClr val="0B003A">
              <a:alpha val="49804"/>
            </a:srgbClr>
          </a:soli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641A2F4-055D-4356-DB94-89C1A3267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/>
              <a:t>Fast Fourier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52C7BD-E68B-4C57-A1A7-815DAAC6B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Ermöglicht es die Frequenzanteile eines Signals zu bestimmen</a:t>
            </a:r>
          </a:p>
          <a:p>
            <a:r>
              <a:rPr lang="de-DE"/>
              <a:t>Nur durchführbar, wenn Anzahl an Samples = 2^n</a:t>
            </a:r>
          </a:p>
          <a:p>
            <a:r>
              <a:rPr lang="de-DE"/>
              <a:t>Soll so oft wie möglich ausgeführt werden</a:t>
            </a:r>
          </a:p>
        </p:txBody>
      </p:sp>
    </p:spTree>
    <p:extLst>
      <p:ext uri="{BB962C8B-B14F-4D97-AF65-F5344CB8AC3E}">
        <p14:creationId xmlns:p14="http://schemas.microsoft.com/office/powerpoint/2010/main" val="1722743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8FD95E1-5C6A-6F30-5492-F5995E4DE84E}"/>
              </a:ext>
            </a:extLst>
          </p:cNvPr>
          <p:cNvSpPr txBox="1">
            <a:spLocks/>
          </p:cNvSpPr>
          <p:nvPr/>
        </p:nvSpPr>
        <p:spPr>
          <a:xfrm>
            <a:off x="863876" y="351876"/>
            <a:ext cx="10464248" cy="1325563"/>
          </a:xfrm>
          <a:prstGeom prst="rect">
            <a:avLst/>
          </a:prstGeom>
          <a:solidFill>
            <a:srgbClr val="0B003A">
              <a:alpha val="49804"/>
            </a:srgbClr>
          </a:soli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6B14E2E-7764-41C9-51B7-16C46417D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/>
              <a:t>Gitarre als MIDI Controller</a:t>
            </a:r>
          </a:p>
        </p:txBody>
      </p:sp>
      <p:pic>
        <p:nvPicPr>
          <p:cNvPr id="3" name="Grafik 2" descr="Ein Bild, das Musik, Schwarz, Gitarre, Baumaterial enthält.&#10;&#10;Automatisch generierte Beschreibung">
            <a:extLst>
              <a:ext uri="{FF2B5EF4-FFF2-40B4-BE49-F238E27FC236}">
                <a16:creationId xmlns:a16="http://schemas.microsoft.com/office/drawing/2014/main" id="{2876EAC1-092D-1221-F8FF-AFEEC1A6C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36" y="2189685"/>
            <a:ext cx="3976293" cy="270443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595BA37-2535-9806-5640-D3B666B6E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453" y="1974850"/>
            <a:ext cx="5901759" cy="37056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E756930-B947-432E-C015-51009DEFF4BD}"/>
              </a:ext>
            </a:extLst>
          </p:cNvPr>
          <p:cNvCxnSpPr>
            <a:cxnSpLocks/>
          </p:cNvCxnSpPr>
          <p:nvPr/>
        </p:nvCxnSpPr>
        <p:spPr>
          <a:xfrm flipV="1">
            <a:off x="4890347" y="3113903"/>
            <a:ext cx="2103577" cy="238897"/>
          </a:xfrm>
          <a:prstGeom prst="straightConnector1">
            <a:avLst/>
          </a:prstGeom>
          <a:ln w="76200" cap="rnd">
            <a:solidFill>
              <a:srgbClr val="8292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540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644B49D4-974F-CB74-1C79-775D1CF5FA92}"/>
              </a:ext>
            </a:extLst>
          </p:cNvPr>
          <p:cNvSpPr txBox="1">
            <a:spLocks/>
          </p:cNvSpPr>
          <p:nvPr/>
        </p:nvSpPr>
        <p:spPr>
          <a:xfrm>
            <a:off x="349250" y="353218"/>
            <a:ext cx="4229102" cy="1325563"/>
          </a:xfrm>
          <a:prstGeom prst="rect">
            <a:avLst/>
          </a:prstGeom>
          <a:solidFill>
            <a:srgbClr val="0B003A">
              <a:alpha val="49804"/>
            </a:srgbClr>
          </a:soli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8EF8E95-B1E7-6246-5D8B-7FF6651F3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1" y="353218"/>
            <a:ext cx="4229102" cy="1325563"/>
          </a:xfrm>
        </p:spPr>
        <p:txBody>
          <a:bodyPr/>
          <a:lstStyle/>
          <a:p>
            <a:r>
              <a:rPr lang="de-DE"/>
              <a:t>Arbeitsaufteilung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47E407BE-D091-0E21-BEFF-AA9DF8E99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50" y="1825625"/>
            <a:ext cx="4445000" cy="3095625"/>
          </a:xfrm>
        </p:spPr>
        <p:txBody>
          <a:bodyPr>
            <a:normAutofit fontScale="92500" lnSpcReduction="10000"/>
          </a:bodyPr>
          <a:lstStyle/>
          <a:p>
            <a:r>
              <a:rPr lang="de-DE"/>
              <a:t>Daniel Bräumann</a:t>
            </a:r>
          </a:p>
          <a:p>
            <a:pPr lvl="1"/>
            <a:r>
              <a:rPr lang="de-DE"/>
              <a:t>Analoges Frontend</a:t>
            </a:r>
          </a:p>
          <a:p>
            <a:r>
              <a:rPr lang="de-DE"/>
              <a:t>Simon Grundner</a:t>
            </a:r>
          </a:p>
          <a:p>
            <a:pPr lvl="1"/>
            <a:r>
              <a:rPr lang="de-DE"/>
              <a:t>Firmware</a:t>
            </a:r>
          </a:p>
          <a:p>
            <a:pPr lvl="1"/>
            <a:r>
              <a:rPr lang="de-DE"/>
              <a:t>Digitales Hardware Frontend</a:t>
            </a:r>
          </a:p>
          <a:p>
            <a:r>
              <a:rPr lang="de-DE"/>
              <a:t>Laurenz Hölzl</a:t>
            </a:r>
          </a:p>
          <a:p>
            <a:pPr lvl="1"/>
            <a:r>
              <a:rPr lang="de-DE"/>
              <a:t>Firmware</a:t>
            </a:r>
          </a:p>
          <a:p>
            <a:pPr lvl="1"/>
            <a:r>
              <a:rPr lang="de-DE"/>
              <a:t>FFT Algorithmus</a:t>
            </a:r>
          </a:p>
          <a:p>
            <a:pPr marL="457200" lvl="1" indent="0">
              <a:buNone/>
            </a:pPr>
            <a:endParaRPr lang="de-DE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A21BE7B-4603-465D-0604-FE89E18B16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30" r="37044"/>
          <a:stretch/>
        </p:blipFill>
        <p:spPr bwMode="auto">
          <a:xfrm>
            <a:off x="-227011" y="4906169"/>
            <a:ext cx="5091112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42A7014-D9CB-8C8E-F2AD-BEEED0F5D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09"/>
          <a:stretch/>
        </p:blipFill>
        <p:spPr bwMode="auto">
          <a:xfrm>
            <a:off x="4864101" y="897730"/>
            <a:ext cx="7141502" cy="506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351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56904E3B-4135-131F-BDB3-63FCAE6468C2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0515600" cy="1325563"/>
          </a:xfrm>
          <a:prstGeom prst="rect">
            <a:avLst/>
          </a:prstGeom>
          <a:solidFill>
            <a:srgbClr val="0B003A">
              <a:alpha val="49804"/>
            </a:srgbClr>
          </a:soli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6E6089C-E536-A47B-46E8-98A11634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AT"/>
              <a:t>Aufgabenstellungen</a:t>
            </a:r>
            <a:br>
              <a:rPr lang="de-AT"/>
            </a:br>
            <a:r>
              <a:rPr lang="de-AT" sz="2800"/>
              <a:t>Daniel Bräumann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B3D475-BE8D-5D9E-045D-0BAB698F5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/>
              <a:t>Audio Eingang</a:t>
            </a:r>
          </a:p>
          <a:p>
            <a:r>
              <a:rPr lang="de-AT"/>
              <a:t>Verstärker</a:t>
            </a:r>
          </a:p>
          <a:p>
            <a:pPr lvl="1"/>
            <a:r>
              <a:rPr lang="de-AT"/>
              <a:t>Eingangssignal verstärken</a:t>
            </a:r>
          </a:p>
          <a:p>
            <a:r>
              <a:rPr lang="de-AT"/>
              <a:t>Filter</a:t>
            </a:r>
          </a:p>
          <a:p>
            <a:pPr lvl="1"/>
            <a:r>
              <a:rPr lang="de-AT"/>
              <a:t>Oberschwingungen eliminieren</a:t>
            </a:r>
          </a:p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36166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B923BB-C29E-DA6C-6377-14DC51F8E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47018"/>
            <a:ext cx="10515600" cy="1325563"/>
          </a:xfrm>
        </p:spPr>
        <p:txBody>
          <a:bodyPr/>
          <a:lstStyle/>
          <a:p>
            <a:r>
              <a:rPr lang="de-AT"/>
              <a:t>Filter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25A99CF5-1C58-9458-302B-E00C2EB0AD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/>
              <a:t>Passive Filter</a:t>
            </a:r>
          </a:p>
          <a:p>
            <a:endParaRPr lang="de-AT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8660A8DF-ABA3-26A9-DA3E-1E620E9BFE9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AT"/>
              <a:t>Passive Bauelemente</a:t>
            </a:r>
          </a:p>
          <a:p>
            <a:r>
              <a:rPr lang="de-AT"/>
              <a:t>Gut für hohe Frequenzen</a:t>
            </a:r>
          </a:p>
          <a:p>
            <a:r>
              <a:rPr lang="de-AT"/>
              <a:t>Keine Bandbreitenverstärkung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91411073-DD1F-2829-D406-E23517DA8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AT"/>
              <a:t>Aktive Filter</a:t>
            </a:r>
          </a:p>
          <a:p>
            <a:endParaRPr lang="de-AT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7BA92EA5-8351-BD26-3962-9299B40EC9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4" y="2505075"/>
            <a:ext cx="5183188" cy="3684588"/>
          </a:xfrm>
        </p:spPr>
        <p:txBody>
          <a:bodyPr/>
          <a:lstStyle/>
          <a:p>
            <a:r>
              <a:rPr lang="de-AT"/>
              <a:t>aktive Bauelemente</a:t>
            </a:r>
          </a:p>
          <a:p>
            <a:r>
              <a:rPr lang="de-AT"/>
              <a:t>Ausgang hat Verstärkung</a:t>
            </a:r>
          </a:p>
          <a:p>
            <a:r>
              <a:rPr lang="de-AT"/>
              <a:t>Benötigen externe Spannungsquelle</a:t>
            </a:r>
          </a:p>
        </p:txBody>
      </p:sp>
    </p:spTree>
    <p:extLst>
      <p:ext uri="{BB962C8B-B14F-4D97-AF65-F5344CB8AC3E}">
        <p14:creationId xmlns:p14="http://schemas.microsoft.com/office/powerpoint/2010/main" val="763718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67A4F401-7511-3393-0249-C46584A741F5}"/>
              </a:ext>
            </a:extLst>
          </p:cNvPr>
          <p:cNvSpPr txBox="1">
            <a:spLocks/>
          </p:cNvSpPr>
          <p:nvPr/>
        </p:nvSpPr>
        <p:spPr>
          <a:xfrm>
            <a:off x="863876" y="365125"/>
            <a:ext cx="10464248" cy="1325563"/>
          </a:xfrm>
          <a:prstGeom prst="rect">
            <a:avLst/>
          </a:prstGeom>
          <a:solidFill>
            <a:srgbClr val="0B003A">
              <a:alpha val="49804"/>
            </a:srgbClr>
          </a:soli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82ABC02-7B28-C49E-C39D-9906F1DFE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AT" sz="4400"/>
              <a:t>Sallen-Key Filter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EBFC6D-9E01-1245-9D61-EFBEDA5F0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sz="2800"/>
              <a:t>Geringe Verzerrung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sz="2800"/>
              <a:t>Gute Linearität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sz="2800"/>
              <a:t>Hohe Güte</a:t>
            </a:r>
          </a:p>
          <a:p>
            <a:endParaRPr lang="de-AT"/>
          </a:p>
        </p:txBody>
      </p:sp>
      <p:pic>
        <p:nvPicPr>
          <p:cNvPr id="1026" name="Picture 2" descr="Sallen &amp; Key Filter - Circuit Cellar">
            <a:extLst>
              <a:ext uri="{FF2B5EF4-FFF2-40B4-BE49-F238E27FC236}">
                <a16:creationId xmlns:a16="http://schemas.microsoft.com/office/drawing/2014/main" id="{73C354CE-7917-C18C-3970-75E72C69B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849" y="1892299"/>
            <a:ext cx="6971176" cy="306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149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B328DB-1DD1-EE50-FFBC-5E15C17B1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Unterschiedliche Ordnungen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54A3BF-6FB7-514C-1233-BEA096197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/>
              <a:t>1.O: -20dB/</a:t>
            </a:r>
            <a:r>
              <a:rPr lang="de-AT" err="1"/>
              <a:t>Dek</a:t>
            </a:r>
            <a:r>
              <a:rPr lang="de-AT"/>
              <a:t> und -3dB roll-off</a:t>
            </a:r>
          </a:p>
          <a:p>
            <a:r>
              <a:rPr lang="de-AT"/>
              <a:t>2.O: -40dB/</a:t>
            </a:r>
            <a:r>
              <a:rPr lang="de-AT" err="1"/>
              <a:t>Dek</a:t>
            </a:r>
            <a:r>
              <a:rPr lang="de-AT"/>
              <a:t> und -6dB roll-off</a:t>
            </a:r>
          </a:p>
          <a:p>
            <a:r>
              <a:rPr lang="de-AT"/>
              <a:t>Linearer Abfall je höher die Ordnung</a:t>
            </a:r>
          </a:p>
        </p:txBody>
      </p:sp>
    </p:spTree>
    <p:extLst>
      <p:ext uri="{BB962C8B-B14F-4D97-AF65-F5344CB8AC3E}">
        <p14:creationId xmlns:p14="http://schemas.microsoft.com/office/powerpoint/2010/main" val="2165600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42e452d-dca6-4b54-b7a8-0a28b4fefae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51BA9366EB16C469C7FA18199DAE511" ma:contentTypeVersion="14" ma:contentTypeDescription="Ein neues Dokument erstellen." ma:contentTypeScope="" ma:versionID="6ceb941fc6d4df07544494f28a1a6ab3">
  <xsd:schema xmlns:xsd="http://www.w3.org/2001/XMLSchema" xmlns:xs="http://www.w3.org/2001/XMLSchema" xmlns:p="http://schemas.microsoft.com/office/2006/metadata/properties" xmlns:ns3="342e452d-dca6-4b54-b7a8-0a28b4fefae2" xmlns:ns4="282b1358-d575-4422-ae1a-1f7d0a7e5c83" targetNamespace="http://schemas.microsoft.com/office/2006/metadata/properties" ma:root="true" ma:fieldsID="0dd2489e5c9fb20d6bb36db9c38df126" ns3:_="" ns4:_="">
    <xsd:import namespace="342e452d-dca6-4b54-b7a8-0a28b4fefae2"/>
    <xsd:import namespace="282b1358-d575-4422-ae1a-1f7d0a7e5c8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2e452d-dca6-4b54-b7a8-0a28b4fefa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2b1358-d575-4422-ae1a-1f7d0a7e5c8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51C802-7C62-4FBE-A6B9-FE6E37A454E5}">
  <ds:schemaRefs>
    <ds:schemaRef ds:uri="342e452d-dca6-4b54-b7a8-0a28b4fefae2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terms/"/>
    <ds:schemaRef ds:uri="http://purl.org/dc/elements/1.1/"/>
    <ds:schemaRef ds:uri="http://purl.org/dc/dcmitype/"/>
    <ds:schemaRef ds:uri="http://schemas.openxmlformats.org/package/2006/metadata/core-properties"/>
    <ds:schemaRef ds:uri="282b1358-d575-4422-ae1a-1f7d0a7e5c83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1161F446-F4E0-48BD-BDD2-1AC145182F7B}">
  <ds:schemaRefs>
    <ds:schemaRef ds:uri="282b1358-d575-4422-ae1a-1f7d0a7e5c83"/>
    <ds:schemaRef ds:uri="342e452d-dca6-4b54-b7a8-0a28b4fefae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483F3CD-6C83-4DAF-A703-146A4067739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2263</Words>
  <Application>Microsoft Office PowerPoint</Application>
  <PresentationFormat>Breitbild</PresentationFormat>
  <Paragraphs>373</Paragraphs>
  <Slides>32</Slides>
  <Notes>27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FiraCode NF Retina</vt:lpstr>
      <vt:lpstr>Verdana</vt:lpstr>
      <vt:lpstr>Office</vt:lpstr>
      <vt:lpstr>PowerPoint-Präsentation</vt:lpstr>
      <vt:lpstr>Ausgangssituation</vt:lpstr>
      <vt:lpstr>MIDI Controller</vt:lpstr>
      <vt:lpstr>Gitarre als MIDI Controller</vt:lpstr>
      <vt:lpstr>Arbeitsaufteilung</vt:lpstr>
      <vt:lpstr>Aufgabenstellungen Daniel Bräumann</vt:lpstr>
      <vt:lpstr>Filter</vt:lpstr>
      <vt:lpstr>Sallen-Key Filter</vt:lpstr>
      <vt:lpstr>Unterschiedliche Ordnungen</vt:lpstr>
      <vt:lpstr>Filtercharakteristiken</vt:lpstr>
      <vt:lpstr>Schaltung</vt:lpstr>
      <vt:lpstr>Simulation</vt:lpstr>
      <vt:lpstr>Aufgabenstellungen Simon Grundner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Aufgabenstellungen Simon Grundner</vt:lpstr>
      <vt:lpstr>PowerPoint-Präsentation</vt:lpstr>
      <vt:lpstr>Firmware</vt:lpstr>
      <vt:lpstr>Sampler</vt:lpstr>
      <vt:lpstr>Direct Memory Access Controller</vt:lpstr>
      <vt:lpstr>Tonabnehmer</vt:lpstr>
      <vt:lpstr>Tonabnehmer</vt:lpstr>
      <vt:lpstr>Wellenform einer Gitarrensaite</vt:lpstr>
      <vt:lpstr>Analog-Digital-Wandler</vt:lpstr>
      <vt:lpstr>Digitale Signalverarbeitung</vt:lpstr>
      <vt:lpstr>Firmware</vt:lpstr>
      <vt:lpstr>PowerPoint-Präsentation</vt:lpstr>
      <vt:lpstr>Fast Fourier Transformation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Grundner Simon</dc:creator>
  <cp:lastModifiedBy>Grundner Simon</cp:lastModifiedBy>
  <cp:revision>2</cp:revision>
  <dcterms:created xsi:type="dcterms:W3CDTF">2023-05-16T14:14:39Z</dcterms:created>
  <dcterms:modified xsi:type="dcterms:W3CDTF">2023-05-23T02:22:16Z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0x010100251BA9366EB16C469C7FA18199DAE511</vt:lpwstr>
  </property>
</Properties>
</file>